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34"/>
  </p:notesMasterIdLst>
  <p:sldIdLst>
    <p:sldId id="256" r:id="rId2"/>
    <p:sldId id="257" r:id="rId3"/>
    <p:sldId id="262" r:id="rId4"/>
    <p:sldId id="258" r:id="rId5"/>
    <p:sldId id="287" r:id="rId6"/>
    <p:sldId id="260" r:id="rId7"/>
    <p:sldId id="261" r:id="rId8"/>
    <p:sldId id="263" r:id="rId9"/>
    <p:sldId id="259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8" r:id="rId31"/>
    <p:sldId id="284" r:id="rId32"/>
    <p:sldId id="285" r:id="rId3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05"/>
    <p:restoredTop sz="94607"/>
  </p:normalViewPr>
  <p:slideViewPr>
    <p:cSldViewPr snapToGrid="0" snapToObjects="1">
      <p:cViewPr>
        <p:scale>
          <a:sx n="111" d="100"/>
          <a:sy n="111" d="100"/>
        </p:scale>
        <p:origin x="17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3418A2-37F0-4D09-8268-3DBFF991DC3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3984EC-7E67-4B2E-BB39-B2AA1483F2D9}">
      <dgm:prSet/>
      <dgm:spPr/>
      <dgm:t>
        <a:bodyPr/>
        <a:lstStyle/>
        <a:p>
          <a:r>
            <a:rPr kumimoji="1" lang="ko-KR" dirty="0"/>
            <a:t>데이터 정제 및 분석 방법</a:t>
          </a:r>
          <a:endParaRPr lang="en-US" dirty="0"/>
        </a:p>
      </dgm:t>
    </dgm:pt>
    <dgm:pt modelId="{9FC6BE09-EE70-4D70-AB18-4D21965B70EF}" type="parTrans" cxnId="{7534B1E9-6EEF-4C0C-BC87-38635EE79B30}">
      <dgm:prSet/>
      <dgm:spPr/>
      <dgm:t>
        <a:bodyPr/>
        <a:lstStyle/>
        <a:p>
          <a:endParaRPr lang="en-US"/>
        </a:p>
      </dgm:t>
    </dgm:pt>
    <dgm:pt modelId="{0C404F4A-85CA-4E32-A53F-D91462EAAC77}" type="sibTrans" cxnId="{7534B1E9-6EEF-4C0C-BC87-38635EE79B30}">
      <dgm:prSet/>
      <dgm:spPr/>
      <dgm:t>
        <a:bodyPr/>
        <a:lstStyle/>
        <a:p>
          <a:endParaRPr lang="en-US"/>
        </a:p>
      </dgm:t>
    </dgm:pt>
    <dgm:pt modelId="{FEAAB4D3-3B1F-4BF9-A436-4BEDB3042383}">
      <dgm:prSet/>
      <dgm:spPr/>
      <dgm:t>
        <a:bodyPr/>
        <a:lstStyle/>
        <a:p>
          <a:r>
            <a:rPr kumimoji="1" lang="en-US" dirty="0"/>
            <a:t>2021</a:t>
          </a:r>
          <a:r>
            <a:rPr kumimoji="1" lang="ko-KR" dirty="0"/>
            <a:t>년 한 해 동안의 비트코인</a:t>
          </a:r>
          <a:r>
            <a:rPr kumimoji="1" lang="ko-KR" altLang="en-US" dirty="0"/>
            <a:t>의 각종 지표 </a:t>
          </a:r>
          <a:r>
            <a:rPr kumimoji="1" lang="ko-KR" dirty="0"/>
            <a:t>추이 분석</a:t>
          </a:r>
          <a:endParaRPr lang="en-US" dirty="0"/>
        </a:p>
      </dgm:t>
    </dgm:pt>
    <dgm:pt modelId="{F373ADC0-6C20-4998-AF0A-CB0FF08515E2}" type="parTrans" cxnId="{EBB4D504-3176-4FF1-B522-EB0828038AE7}">
      <dgm:prSet/>
      <dgm:spPr/>
      <dgm:t>
        <a:bodyPr/>
        <a:lstStyle/>
        <a:p>
          <a:endParaRPr lang="en-US"/>
        </a:p>
      </dgm:t>
    </dgm:pt>
    <dgm:pt modelId="{700C58BC-CA57-4673-88F7-5D46DF550CDB}" type="sibTrans" cxnId="{EBB4D504-3176-4FF1-B522-EB0828038AE7}">
      <dgm:prSet/>
      <dgm:spPr/>
      <dgm:t>
        <a:bodyPr/>
        <a:lstStyle/>
        <a:p>
          <a:endParaRPr lang="en-US"/>
        </a:p>
      </dgm:t>
    </dgm:pt>
    <dgm:pt modelId="{99CB15D8-376F-4595-A0E2-4D06A6C4FC16}">
      <dgm:prSet/>
      <dgm:spPr/>
      <dgm:t>
        <a:bodyPr/>
        <a:lstStyle/>
        <a:p>
          <a:r>
            <a:rPr kumimoji="1" lang="ko-KR" dirty="0"/>
            <a:t>비트코인의 가격 상승 및 하락 원인 분석</a:t>
          </a:r>
          <a:endParaRPr kumimoji="1" lang="en-US" altLang="ko-KR" dirty="0"/>
        </a:p>
        <a:p>
          <a:r>
            <a:rPr kumimoji="1" lang="en-US" dirty="0"/>
            <a:t>(</a:t>
          </a:r>
          <a:r>
            <a:rPr kumimoji="1" lang="ko-KR" dirty="0"/>
            <a:t>관련 이슈를 중심으로</a:t>
          </a:r>
          <a:r>
            <a:rPr kumimoji="1" lang="en-US" dirty="0"/>
            <a:t>)</a:t>
          </a:r>
          <a:endParaRPr lang="en-US" dirty="0"/>
        </a:p>
      </dgm:t>
    </dgm:pt>
    <dgm:pt modelId="{E1D04ADE-D3DB-41D5-962E-626F84D1896F}" type="parTrans" cxnId="{C37BFA9D-6FAA-476F-94F7-B129E5F79049}">
      <dgm:prSet/>
      <dgm:spPr/>
      <dgm:t>
        <a:bodyPr/>
        <a:lstStyle/>
        <a:p>
          <a:endParaRPr lang="en-US"/>
        </a:p>
      </dgm:t>
    </dgm:pt>
    <dgm:pt modelId="{84A1EAA7-19FD-4E04-BAFD-F6C623CEF758}" type="sibTrans" cxnId="{C37BFA9D-6FAA-476F-94F7-B129E5F79049}">
      <dgm:prSet/>
      <dgm:spPr/>
      <dgm:t>
        <a:bodyPr/>
        <a:lstStyle/>
        <a:p>
          <a:endParaRPr lang="en-US"/>
        </a:p>
      </dgm:t>
    </dgm:pt>
    <dgm:pt modelId="{1316B88A-C910-4923-88C7-0E15D6D0C3F5}">
      <dgm:prSet/>
      <dgm:spPr/>
      <dgm:t>
        <a:bodyPr/>
        <a:lstStyle/>
        <a:p>
          <a:r>
            <a:rPr kumimoji="1" lang="en-US" dirty="0"/>
            <a:t>2021</a:t>
          </a:r>
          <a:r>
            <a:rPr kumimoji="1" lang="ko-KR" dirty="0"/>
            <a:t>년의 시가 추이를 통한 </a:t>
          </a:r>
          <a:r>
            <a:rPr kumimoji="1" lang="en-US" dirty="0"/>
            <a:t>2022</a:t>
          </a:r>
          <a:r>
            <a:rPr kumimoji="1" lang="ko-KR" dirty="0"/>
            <a:t>년도 시가 예측</a:t>
          </a:r>
          <a:endParaRPr lang="en-US" dirty="0"/>
        </a:p>
      </dgm:t>
    </dgm:pt>
    <dgm:pt modelId="{0954C1BF-0540-4A18-ABEC-379909C854C8}" type="parTrans" cxnId="{9FD543E6-3DEE-4F92-A35E-42C982C942CA}">
      <dgm:prSet/>
      <dgm:spPr/>
      <dgm:t>
        <a:bodyPr/>
        <a:lstStyle/>
        <a:p>
          <a:endParaRPr lang="en-US"/>
        </a:p>
      </dgm:t>
    </dgm:pt>
    <dgm:pt modelId="{17388E02-02DB-4C7F-B0AD-7939273CAAFD}" type="sibTrans" cxnId="{9FD543E6-3DEE-4F92-A35E-42C982C942CA}">
      <dgm:prSet/>
      <dgm:spPr/>
      <dgm:t>
        <a:bodyPr/>
        <a:lstStyle/>
        <a:p>
          <a:endParaRPr lang="en-US"/>
        </a:p>
      </dgm:t>
    </dgm:pt>
    <dgm:pt modelId="{79583692-F98A-4F20-9B75-CBB97B1A9BC8}">
      <dgm:prSet/>
      <dgm:spPr/>
      <dgm:t>
        <a:bodyPr/>
        <a:lstStyle/>
        <a:p>
          <a:r>
            <a:rPr kumimoji="1" lang="ko-KR" dirty="0"/>
            <a:t>결론</a:t>
          </a:r>
          <a:endParaRPr lang="en-US" dirty="0"/>
        </a:p>
      </dgm:t>
    </dgm:pt>
    <dgm:pt modelId="{54197E5C-4AD8-4940-87C4-F3293057903E}" type="parTrans" cxnId="{8F2C41EB-C98F-4FE2-B6A2-C62D9048581F}">
      <dgm:prSet/>
      <dgm:spPr/>
      <dgm:t>
        <a:bodyPr/>
        <a:lstStyle/>
        <a:p>
          <a:endParaRPr lang="en-US"/>
        </a:p>
      </dgm:t>
    </dgm:pt>
    <dgm:pt modelId="{36D582A7-2BC6-4A70-AF3A-0077D659DA3F}" type="sibTrans" cxnId="{8F2C41EB-C98F-4FE2-B6A2-C62D9048581F}">
      <dgm:prSet/>
      <dgm:spPr/>
      <dgm:t>
        <a:bodyPr/>
        <a:lstStyle/>
        <a:p>
          <a:endParaRPr lang="en-US"/>
        </a:p>
      </dgm:t>
    </dgm:pt>
    <dgm:pt modelId="{E722EFA3-53BF-FB4D-9ED1-D914A2EFC3E9}" type="pres">
      <dgm:prSet presAssocID="{8E3418A2-37F0-4D09-8268-3DBFF991DC3D}" presName="linear" presStyleCnt="0">
        <dgm:presLayoutVars>
          <dgm:animLvl val="lvl"/>
          <dgm:resizeHandles val="exact"/>
        </dgm:presLayoutVars>
      </dgm:prSet>
      <dgm:spPr/>
    </dgm:pt>
    <dgm:pt modelId="{B3E7E46B-46E3-774B-9C58-21ED18256FCF}" type="pres">
      <dgm:prSet presAssocID="{9A3984EC-7E67-4B2E-BB39-B2AA1483F2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F6A3A4D-A8CB-2C4E-8943-9CCCC4782371}" type="pres">
      <dgm:prSet presAssocID="{0C404F4A-85CA-4E32-A53F-D91462EAAC77}" presName="spacer" presStyleCnt="0"/>
      <dgm:spPr/>
    </dgm:pt>
    <dgm:pt modelId="{01BF6107-D133-E648-AB8F-380D3557D11A}" type="pres">
      <dgm:prSet presAssocID="{FEAAB4D3-3B1F-4BF9-A436-4BEDB304238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CB350B2-2364-E34D-9B16-77791276113C}" type="pres">
      <dgm:prSet presAssocID="{700C58BC-CA57-4673-88F7-5D46DF550CDB}" presName="spacer" presStyleCnt="0"/>
      <dgm:spPr/>
    </dgm:pt>
    <dgm:pt modelId="{C1DF8E31-FDC4-4A4C-9993-86C8ED0B38E2}" type="pres">
      <dgm:prSet presAssocID="{99CB15D8-376F-4595-A0E2-4D06A6C4FC1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0C9D76-9790-3A46-B305-308331E811ED}" type="pres">
      <dgm:prSet presAssocID="{84A1EAA7-19FD-4E04-BAFD-F6C623CEF758}" presName="spacer" presStyleCnt="0"/>
      <dgm:spPr/>
    </dgm:pt>
    <dgm:pt modelId="{941EEB57-BC51-D846-87F3-3B54DBEA97BD}" type="pres">
      <dgm:prSet presAssocID="{1316B88A-C910-4923-88C7-0E15D6D0C3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07E67B-4291-0243-98EA-DD292C9F4C6A}" type="pres">
      <dgm:prSet presAssocID="{17388E02-02DB-4C7F-B0AD-7939273CAAFD}" presName="spacer" presStyleCnt="0"/>
      <dgm:spPr/>
    </dgm:pt>
    <dgm:pt modelId="{65467942-B4A7-5D49-9579-5C9924D8C43F}" type="pres">
      <dgm:prSet presAssocID="{79583692-F98A-4F20-9B75-CBB97B1A9BC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BB4D504-3176-4FF1-B522-EB0828038AE7}" srcId="{8E3418A2-37F0-4D09-8268-3DBFF991DC3D}" destId="{FEAAB4D3-3B1F-4BF9-A436-4BEDB3042383}" srcOrd="1" destOrd="0" parTransId="{F373ADC0-6C20-4998-AF0A-CB0FF08515E2}" sibTransId="{700C58BC-CA57-4673-88F7-5D46DF550CDB}"/>
    <dgm:cxn modelId="{C417E709-3E88-834A-B74F-610CEB8DAFCC}" type="presOf" srcId="{1316B88A-C910-4923-88C7-0E15D6D0C3F5}" destId="{941EEB57-BC51-D846-87F3-3B54DBEA97BD}" srcOrd="0" destOrd="0" presId="urn:microsoft.com/office/officeart/2005/8/layout/vList2"/>
    <dgm:cxn modelId="{BADA3D16-D1BF-8444-8CF3-EAEEECC70584}" type="presOf" srcId="{99CB15D8-376F-4595-A0E2-4D06A6C4FC16}" destId="{C1DF8E31-FDC4-4A4C-9993-86C8ED0B38E2}" srcOrd="0" destOrd="0" presId="urn:microsoft.com/office/officeart/2005/8/layout/vList2"/>
    <dgm:cxn modelId="{35EF1D48-923F-1D43-AB05-529D1CE3FE42}" type="presOf" srcId="{8E3418A2-37F0-4D09-8268-3DBFF991DC3D}" destId="{E722EFA3-53BF-FB4D-9ED1-D914A2EFC3E9}" srcOrd="0" destOrd="0" presId="urn:microsoft.com/office/officeart/2005/8/layout/vList2"/>
    <dgm:cxn modelId="{E7E5E45F-FC32-8844-88C7-EDB9A80A3F84}" type="presOf" srcId="{9A3984EC-7E67-4B2E-BB39-B2AA1483F2D9}" destId="{B3E7E46B-46E3-774B-9C58-21ED18256FCF}" srcOrd="0" destOrd="0" presId="urn:microsoft.com/office/officeart/2005/8/layout/vList2"/>
    <dgm:cxn modelId="{0FFE968F-D2D6-CB44-A20B-D29558E8E9BE}" type="presOf" srcId="{FEAAB4D3-3B1F-4BF9-A436-4BEDB3042383}" destId="{01BF6107-D133-E648-AB8F-380D3557D11A}" srcOrd="0" destOrd="0" presId="urn:microsoft.com/office/officeart/2005/8/layout/vList2"/>
    <dgm:cxn modelId="{C37BFA9D-6FAA-476F-94F7-B129E5F79049}" srcId="{8E3418A2-37F0-4D09-8268-3DBFF991DC3D}" destId="{99CB15D8-376F-4595-A0E2-4D06A6C4FC16}" srcOrd="2" destOrd="0" parTransId="{E1D04ADE-D3DB-41D5-962E-626F84D1896F}" sibTransId="{84A1EAA7-19FD-4E04-BAFD-F6C623CEF758}"/>
    <dgm:cxn modelId="{4E0C0BA3-A561-FC4E-94BA-D3D944B97658}" type="presOf" srcId="{79583692-F98A-4F20-9B75-CBB97B1A9BC8}" destId="{65467942-B4A7-5D49-9579-5C9924D8C43F}" srcOrd="0" destOrd="0" presId="urn:microsoft.com/office/officeart/2005/8/layout/vList2"/>
    <dgm:cxn modelId="{9FD543E6-3DEE-4F92-A35E-42C982C942CA}" srcId="{8E3418A2-37F0-4D09-8268-3DBFF991DC3D}" destId="{1316B88A-C910-4923-88C7-0E15D6D0C3F5}" srcOrd="3" destOrd="0" parTransId="{0954C1BF-0540-4A18-ABEC-379909C854C8}" sibTransId="{17388E02-02DB-4C7F-B0AD-7939273CAAFD}"/>
    <dgm:cxn modelId="{7534B1E9-6EEF-4C0C-BC87-38635EE79B30}" srcId="{8E3418A2-37F0-4D09-8268-3DBFF991DC3D}" destId="{9A3984EC-7E67-4B2E-BB39-B2AA1483F2D9}" srcOrd="0" destOrd="0" parTransId="{9FC6BE09-EE70-4D70-AB18-4D21965B70EF}" sibTransId="{0C404F4A-85CA-4E32-A53F-D91462EAAC77}"/>
    <dgm:cxn modelId="{8F2C41EB-C98F-4FE2-B6A2-C62D9048581F}" srcId="{8E3418A2-37F0-4D09-8268-3DBFF991DC3D}" destId="{79583692-F98A-4F20-9B75-CBB97B1A9BC8}" srcOrd="4" destOrd="0" parTransId="{54197E5C-4AD8-4940-87C4-F3293057903E}" sibTransId="{36D582A7-2BC6-4A70-AF3A-0077D659DA3F}"/>
    <dgm:cxn modelId="{C3415ED6-DE56-674D-A796-A32816C5B337}" type="presParOf" srcId="{E722EFA3-53BF-FB4D-9ED1-D914A2EFC3E9}" destId="{B3E7E46B-46E3-774B-9C58-21ED18256FCF}" srcOrd="0" destOrd="0" presId="urn:microsoft.com/office/officeart/2005/8/layout/vList2"/>
    <dgm:cxn modelId="{1661892A-F0F4-A445-8C24-4D5C4C6ED2D4}" type="presParOf" srcId="{E722EFA3-53BF-FB4D-9ED1-D914A2EFC3E9}" destId="{5F6A3A4D-A8CB-2C4E-8943-9CCCC4782371}" srcOrd="1" destOrd="0" presId="urn:microsoft.com/office/officeart/2005/8/layout/vList2"/>
    <dgm:cxn modelId="{EDD99D94-C74F-6A41-BB2A-4841A11DCA59}" type="presParOf" srcId="{E722EFA3-53BF-FB4D-9ED1-D914A2EFC3E9}" destId="{01BF6107-D133-E648-AB8F-380D3557D11A}" srcOrd="2" destOrd="0" presId="urn:microsoft.com/office/officeart/2005/8/layout/vList2"/>
    <dgm:cxn modelId="{3DBA76AF-3E60-5D4E-91DB-2788AA4342FF}" type="presParOf" srcId="{E722EFA3-53BF-FB4D-9ED1-D914A2EFC3E9}" destId="{ACB350B2-2364-E34D-9B16-77791276113C}" srcOrd="3" destOrd="0" presId="urn:microsoft.com/office/officeart/2005/8/layout/vList2"/>
    <dgm:cxn modelId="{77D9E32F-4EDB-2A4C-BED5-F3CB5E4D666F}" type="presParOf" srcId="{E722EFA3-53BF-FB4D-9ED1-D914A2EFC3E9}" destId="{C1DF8E31-FDC4-4A4C-9993-86C8ED0B38E2}" srcOrd="4" destOrd="0" presId="urn:microsoft.com/office/officeart/2005/8/layout/vList2"/>
    <dgm:cxn modelId="{C01D74A0-0A0B-F342-BE20-BBB1AB67CD02}" type="presParOf" srcId="{E722EFA3-53BF-FB4D-9ED1-D914A2EFC3E9}" destId="{F60C9D76-9790-3A46-B305-308331E811ED}" srcOrd="5" destOrd="0" presId="urn:microsoft.com/office/officeart/2005/8/layout/vList2"/>
    <dgm:cxn modelId="{14F9B8B1-A966-5041-9570-26F2CE821D2E}" type="presParOf" srcId="{E722EFA3-53BF-FB4D-9ED1-D914A2EFC3E9}" destId="{941EEB57-BC51-D846-87F3-3B54DBEA97BD}" srcOrd="6" destOrd="0" presId="urn:microsoft.com/office/officeart/2005/8/layout/vList2"/>
    <dgm:cxn modelId="{09035CE5-63D8-6F49-A305-EB18002B2C92}" type="presParOf" srcId="{E722EFA3-53BF-FB4D-9ED1-D914A2EFC3E9}" destId="{0807E67B-4291-0243-98EA-DD292C9F4C6A}" srcOrd="7" destOrd="0" presId="urn:microsoft.com/office/officeart/2005/8/layout/vList2"/>
    <dgm:cxn modelId="{035B37C4-15E2-C647-B72B-637AD71293C5}" type="presParOf" srcId="{E722EFA3-53BF-FB4D-9ED1-D914A2EFC3E9}" destId="{65467942-B4A7-5D49-9579-5C9924D8C43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AD9149-A278-4457-8E39-036FB9A7DD0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0797B3-136E-4305-975E-B2367D9B0B28}">
      <dgm:prSet/>
      <dgm:spPr/>
      <dgm:t>
        <a:bodyPr/>
        <a:lstStyle/>
        <a:p>
          <a:r>
            <a:rPr kumimoji="1" lang="en-US" dirty="0"/>
            <a:t>2021</a:t>
          </a:r>
          <a:r>
            <a:rPr kumimoji="1" lang="ko-KR" dirty="0"/>
            <a:t>년도에 비하면 </a:t>
          </a:r>
          <a:r>
            <a:rPr kumimoji="1" lang="en-US" dirty="0"/>
            <a:t>2022</a:t>
          </a:r>
          <a:r>
            <a:rPr kumimoji="1" lang="ko-KR" dirty="0"/>
            <a:t>년도에는 조금 더 높은 시가를 기록하며 비트코인의 시장이 마감될 것으로 보임</a:t>
          </a:r>
          <a:r>
            <a:rPr kumimoji="1" lang="en-US" dirty="0"/>
            <a:t>.</a:t>
          </a:r>
          <a:endParaRPr lang="en-US" dirty="0"/>
        </a:p>
      </dgm:t>
    </dgm:pt>
    <dgm:pt modelId="{2D4B5D2A-718B-4463-A1AF-728A7F097846}" type="parTrans" cxnId="{4FE4054A-485D-42B3-A1BE-EE97F1F1A8AD}">
      <dgm:prSet/>
      <dgm:spPr/>
      <dgm:t>
        <a:bodyPr/>
        <a:lstStyle/>
        <a:p>
          <a:endParaRPr lang="en-US"/>
        </a:p>
      </dgm:t>
    </dgm:pt>
    <dgm:pt modelId="{23BAAFBE-2A10-486C-BBAD-3FE4E59E1E9C}" type="sibTrans" cxnId="{4FE4054A-485D-42B3-A1BE-EE97F1F1A8AD}">
      <dgm:prSet/>
      <dgm:spPr/>
      <dgm:t>
        <a:bodyPr/>
        <a:lstStyle/>
        <a:p>
          <a:endParaRPr lang="en-US"/>
        </a:p>
      </dgm:t>
    </dgm:pt>
    <dgm:pt modelId="{B5C97C3B-2811-4A78-B167-0070A5BD3B69}">
      <dgm:prSet/>
      <dgm:spPr/>
      <dgm:t>
        <a:bodyPr/>
        <a:lstStyle/>
        <a:p>
          <a:r>
            <a:rPr kumimoji="1" lang="en-US" dirty="0"/>
            <a:t>2021</a:t>
          </a:r>
          <a:r>
            <a:rPr kumimoji="1" lang="ko-KR" dirty="0"/>
            <a:t>년에는 여러 유명 인플루언서들</a:t>
          </a:r>
          <a:r>
            <a:rPr kumimoji="1" lang="ko-KR" altLang="en-US" dirty="0"/>
            <a:t>이</a:t>
          </a:r>
          <a:r>
            <a:rPr kumimoji="1" lang="ko-KR" dirty="0"/>
            <a:t> </a:t>
          </a:r>
          <a:r>
            <a:rPr kumimoji="1" lang="en-US" dirty="0"/>
            <a:t>SNS</a:t>
          </a:r>
          <a:r>
            <a:rPr kumimoji="1" lang="ko-KR" dirty="0"/>
            <a:t>등의 매체를 통한 발언에 시장이 요동친 것으로 분석할 수 있었음</a:t>
          </a:r>
          <a:r>
            <a:rPr kumimoji="1" lang="en-US" dirty="0"/>
            <a:t>.</a:t>
          </a:r>
          <a:endParaRPr lang="en-US" dirty="0"/>
        </a:p>
      </dgm:t>
    </dgm:pt>
    <dgm:pt modelId="{2023CDBA-DB3C-4334-9EF8-1BCCD93B52EE}" type="parTrans" cxnId="{6BCA0287-55FA-469C-9412-6ECD34599523}">
      <dgm:prSet/>
      <dgm:spPr/>
      <dgm:t>
        <a:bodyPr/>
        <a:lstStyle/>
        <a:p>
          <a:endParaRPr lang="en-US"/>
        </a:p>
      </dgm:t>
    </dgm:pt>
    <dgm:pt modelId="{3182BEF3-C65A-4827-BA61-F2E48ADD1B93}" type="sibTrans" cxnId="{6BCA0287-55FA-469C-9412-6ECD34599523}">
      <dgm:prSet/>
      <dgm:spPr/>
      <dgm:t>
        <a:bodyPr/>
        <a:lstStyle/>
        <a:p>
          <a:endParaRPr lang="en-US"/>
        </a:p>
      </dgm:t>
    </dgm:pt>
    <dgm:pt modelId="{61A9333E-A41A-41D1-9358-1DABD1637AE6}">
      <dgm:prSet/>
      <dgm:spPr/>
      <dgm:t>
        <a:bodyPr/>
        <a:lstStyle/>
        <a:p>
          <a:r>
            <a:rPr kumimoji="1" lang="ko-KR" dirty="0"/>
            <a:t>이에 따라 </a:t>
          </a:r>
          <a:r>
            <a:rPr kumimoji="1" lang="en-US" dirty="0"/>
            <a:t>2022</a:t>
          </a:r>
          <a:r>
            <a:rPr kumimoji="1" lang="ko-KR" dirty="0"/>
            <a:t>년도에도 다양한 비정형 데이터들에 주목하며 투자하는 것이 좋아 보임</a:t>
          </a:r>
          <a:r>
            <a:rPr kumimoji="1" lang="en-US" dirty="0"/>
            <a:t>.</a:t>
          </a:r>
          <a:endParaRPr lang="en-US" dirty="0"/>
        </a:p>
      </dgm:t>
    </dgm:pt>
    <dgm:pt modelId="{220778FA-C39E-4EA0-B29A-08D8483FFACB}" type="parTrans" cxnId="{30C91AB5-967A-4C38-83E7-14BE54348A7A}">
      <dgm:prSet/>
      <dgm:spPr/>
      <dgm:t>
        <a:bodyPr/>
        <a:lstStyle/>
        <a:p>
          <a:endParaRPr lang="en-US"/>
        </a:p>
      </dgm:t>
    </dgm:pt>
    <dgm:pt modelId="{CBD97405-4F33-47A8-88C4-9CD59082E068}" type="sibTrans" cxnId="{30C91AB5-967A-4C38-83E7-14BE54348A7A}">
      <dgm:prSet/>
      <dgm:spPr/>
      <dgm:t>
        <a:bodyPr/>
        <a:lstStyle/>
        <a:p>
          <a:endParaRPr lang="en-US"/>
        </a:p>
      </dgm:t>
    </dgm:pt>
    <dgm:pt modelId="{B88437D6-2FC9-A04F-8113-28A88D96A04C}" type="pres">
      <dgm:prSet presAssocID="{F2AD9149-A278-4457-8E39-036FB9A7DD0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C346DF-A2D7-ED4E-A151-7731BF41CB54}" type="pres">
      <dgm:prSet presAssocID="{D50797B3-136E-4305-975E-B2367D9B0B28}" presName="hierRoot1" presStyleCnt="0"/>
      <dgm:spPr/>
    </dgm:pt>
    <dgm:pt modelId="{A9A4D39E-D22A-364C-9DFD-0AC3970B46B2}" type="pres">
      <dgm:prSet presAssocID="{D50797B3-136E-4305-975E-B2367D9B0B28}" presName="composite" presStyleCnt="0"/>
      <dgm:spPr/>
    </dgm:pt>
    <dgm:pt modelId="{C83AA327-8D3F-DC4F-B768-B3C74B4ECCE8}" type="pres">
      <dgm:prSet presAssocID="{D50797B3-136E-4305-975E-B2367D9B0B28}" presName="background" presStyleLbl="node0" presStyleIdx="0" presStyleCnt="3"/>
      <dgm:spPr/>
    </dgm:pt>
    <dgm:pt modelId="{3B0B0734-B2C7-C841-84A7-8064662A8235}" type="pres">
      <dgm:prSet presAssocID="{D50797B3-136E-4305-975E-B2367D9B0B28}" presName="text" presStyleLbl="fgAcc0" presStyleIdx="0" presStyleCnt="3">
        <dgm:presLayoutVars>
          <dgm:chPref val="3"/>
        </dgm:presLayoutVars>
      </dgm:prSet>
      <dgm:spPr/>
    </dgm:pt>
    <dgm:pt modelId="{BE66E792-9192-5D48-9FE9-C08FA0B02BC0}" type="pres">
      <dgm:prSet presAssocID="{D50797B3-136E-4305-975E-B2367D9B0B28}" presName="hierChild2" presStyleCnt="0"/>
      <dgm:spPr/>
    </dgm:pt>
    <dgm:pt modelId="{CCFB0855-7394-3741-8C0E-D8F6291CA5BC}" type="pres">
      <dgm:prSet presAssocID="{B5C97C3B-2811-4A78-B167-0070A5BD3B69}" presName="hierRoot1" presStyleCnt="0"/>
      <dgm:spPr/>
    </dgm:pt>
    <dgm:pt modelId="{EBBE21E8-E32A-D547-BF69-1BEAC5F6A90B}" type="pres">
      <dgm:prSet presAssocID="{B5C97C3B-2811-4A78-B167-0070A5BD3B69}" presName="composite" presStyleCnt="0"/>
      <dgm:spPr/>
    </dgm:pt>
    <dgm:pt modelId="{24F0C026-1110-774B-A701-EDFAE4D1B48B}" type="pres">
      <dgm:prSet presAssocID="{B5C97C3B-2811-4A78-B167-0070A5BD3B69}" presName="background" presStyleLbl="node0" presStyleIdx="1" presStyleCnt="3"/>
      <dgm:spPr/>
    </dgm:pt>
    <dgm:pt modelId="{4162437B-E698-4948-A64C-0890CA380D8D}" type="pres">
      <dgm:prSet presAssocID="{B5C97C3B-2811-4A78-B167-0070A5BD3B69}" presName="text" presStyleLbl="fgAcc0" presStyleIdx="1" presStyleCnt="3">
        <dgm:presLayoutVars>
          <dgm:chPref val="3"/>
        </dgm:presLayoutVars>
      </dgm:prSet>
      <dgm:spPr/>
    </dgm:pt>
    <dgm:pt modelId="{84648453-DC70-5741-BEF5-4D06ADBF4A16}" type="pres">
      <dgm:prSet presAssocID="{B5C97C3B-2811-4A78-B167-0070A5BD3B69}" presName="hierChild2" presStyleCnt="0"/>
      <dgm:spPr/>
    </dgm:pt>
    <dgm:pt modelId="{A1274A26-E739-D442-88AB-4926BE93A8E5}" type="pres">
      <dgm:prSet presAssocID="{61A9333E-A41A-41D1-9358-1DABD1637AE6}" presName="hierRoot1" presStyleCnt="0"/>
      <dgm:spPr/>
    </dgm:pt>
    <dgm:pt modelId="{3C103205-2607-1F42-B878-8A240DD65C5C}" type="pres">
      <dgm:prSet presAssocID="{61A9333E-A41A-41D1-9358-1DABD1637AE6}" presName="composite" presStyleCnt="0"/>
      <dgm:spPr/>
    </dgm:pt>
    <dgm:pt modelId="{EB0A7B1B-F154-EF47-B07F-74654280AD99}" type="pres">
      <dgm:prSet presAssocID="{61A9333E-A41A-41D1-9358-1DABD1637AE6}" presName="background" presStyleLbl="node0" presStyleIdx="2" presStyleCnt="3"/>
      <dgm:spPr/>
    </dgm:pt>
    <dgm:pt modelId="{FF2BCA3F-36CE-7446-AE96-E134DF37E85B}" type="pres">
      <dgm:prSet presAssocID="{61A9333E-A41A-41D1-9358-1DABD1637AE6}" presName="text" presStyleLbl="fgAcc0" presStyleIdx="2" presStyleCnt="3">
        <dgm:presLayoutVars>
          <dgm:chPref val="3"/>
        </dgm:presLayoutVars>
      </dgm:prSet>
      <dgm:spPr/>
    </dgm:pt>
    <dgm:pt modelId="{1CA263FF-37EC-0B43-9CF3-2980298157F5}" type="pres">
      <dgm:prSet presAssocID="{61A9333E-A41A-41D1-9358-1DABD1637AE6}" presName="hierChild2" presStyleCnt="0"/>
      <dgm:spPr/>
    </dgm:pt>
  </dgm:ptLst>
  <dgm:cxnLst>
    <dgm:cxn modelId="{4FE4054A-485D-42B3-A1BE-EE97F1F1A8AD}" srcId="{F2AD9149-A278-4457-8E39-036FB9A7DD0A}" destId="{D50797B3-136E-4305-975E-B2367D9B0B28}" srcOrd="0" destOrd="0" parTransId="{2D4B5D2A-718B-4463-A1AF-728A7F097846}" sibTransId="{23BAAFBE-2A10-486C-BBAD-3FE4E59E1E9C}"/>
    <dgm:cxn modelId="{6BCA0287-55FA-469C-9412-6ECD34599523}" srcId="{F2AD9149-A278-4457-8E39-036FB9A7DD0A}" destId="{B5C97C3B-2811-4A78-B167-0070A5BD3B69}" srcOrd="1" destOrd="0" parTransId="{2023CDBA-DB3C-4334-9EF8-1BCCD93B52EE}" sibTransId="{3182BEF3-C65A-4827-BA61-F2E48ADD1B93}"/>
    <dgm:cxn modelId="{0173C88C-94E1-084F-82FB-185D190832B5}" type="presOf" srcId="{61A9333E-A41A-41D1-9358-1DABD1637AE6}" destId="{FF2BCA3F-36CE-7446-AE96-E134DF37E85B}" srcOrd="0" destOrd="0" presId="urn:microsoft.com/office/officeart/2005/8/layout/hierarchy1"/>
    <dgm:cxn modelId="{B63B3997-3DD9-9B4D-8AA6-AFC17E7B167D}" type="presOf" srcId="{F2AD9149-A278-4457-8E39-036FB9A7DD0A}" destId="{B88437D6-2FC9-A04F-8113-28A88D96A04C}" srcOrd="0" destOrd="0" presId="urn:microsoft.com/office/officeart/2005/8/layout/hierarchy1"/>
    <dgm:cxn modelId="{2371169E-D6FB-8746-80BC-0C7A6F3235AA}" type="presOf" srcId="{D50797B3-136E-4305-975E-B2367D9B0B28}" destId="{3B0B0734-B2C7-C841-84A7-8064662A8235}" srcOrd="0" destOrd="0" presId="urn:microsoft.com/office/officeart/2005/8/layout/hierarchy1"/>
    <dgm:cxn modelId="{30C91AB5-967A-4C38-83E7-14BE54348A7A}" srcId="{F2AD9149-A278-4457-8E39-036FB9A7DD0A}" destId="{61A9333E-A41A-41D1-9358-1DABD1637AE6}" srcOrd="2" destOrd="0" parTransId="{220778FA-C39E-4EA0-B29A-08D8483FFACB}" sibTransId="{CBD97405-4F33-47A8-88C4-9CD59082E068}"/>
    <dgm:cxn modelId="{2E00C6BB-C166-0941-B75E-56B75CE42833}" type="presOf" srcId="{B5C97C3B-2811-4A78-B167-0070A5BD3B69}" destId="{4162437B-E698-4948-A64C-0890CA380D8D}" srcOrd="0" destOrd="0" presId="urn:microsoft.com/office/officeart/2005/8/layout/hierarchy1"/>
    <dgm:cxn modelId="{CCC9109C-FD15-3F42-BE86-747754F7538F}" type="presParOf" srcId="{B88437D6-2FC9-A04F-8113-28A88D96A04C}" destId="{9BC346DF-A2D7-ED4E-A151-7731BF41CB54}" srcOrd="0" destOrd="0" presId="urn:microsoft.com/office/officeart/2005/8/layout/hierarchy1"/>
    <dgm:cxn modelId="{92D1D420-4B43-4E47-9FD0-6D8D07A46890}" type="presParOf" srcId="{9BC346DF-A2D7-ED4E-A151-7731BF41CB54}" destId="{A9A4D39E-D22A-364C-9DFD-0AC3970B46B2}" srcOrd="0" destOrd="0" presId="urn:microsoft.com/office/officeart/2005/8/layout/hierarchy1"/>
    <dgm:cxn modelId="{1A593B05-CAEE-CC46-B18F-A016064A85A9}" type="presParOf" srcId="{A9A4D39E-D22A-364C-9DFD-0AC3970B46B2}" destId="{C83AA327-8D3F-DC4F-B768-B3C74B4ECCE8}" srcOrd="0" destOrd="0" presId="urn:microsoft.com/office/officeart/2005/8/layout/hierarchy1"/>
    <dgm:cxn modelId="{CD6459B3-0F47-B044-97D5-56FD138442A2}" type="presParOf" srcId="{A9A4D39E-D22A-364C-9DFD-0AC3970B46B2}" destId="{3B0B0734-B2C7-C841-84A7-8064662A8235}" srcOrd="1" destOrd="0" presId="urn:microsoft.com/office/officeart/2005/8/layout/hierarchy1"/>
    <dgm:cxn modelId="{5F61401B-9819-2B42-8E74-906DA6074A55}" type="presParOf" srcId="{9BC346DF-A2D7-ED4E-A151-7731BF41CB54}" destId="{BE66E792-9192-5D48-9FE9-C08FA0B02BC0}" srcOrd="1" destOrd="0" presId="urn:microsoft.com/office/officeart/2005/8/layout/hierarchy1"/>
    <dgm:cxn modelId="{42C17684-1D59-104E-BFA5-6F5964C12DB0}" type="presParOf" srcId="{B88437D6-2FC9-A04F-8113-28A88D96A04C}" destId="{CCFB0855-7394-3741-8C0E-D8F6291CA5BC}" srcOrd="1" destOrd="0" presId="urn:microsoft.com/office/officeart/2005/8/layout/hierarchy1"/>
    <dgm:cxn modelId="{044FE880-8928-8B4B-B137-1B5274F4F25B}" type="presParOf" srcId="{CCFB0855-7394-3741-8C0E-D8F6291CA5BC}" destId="{EBBE21E8-E32A-D547-BF69-1BEAC5F6A90B}" srcOrd="0" destOrd="0" presId="urn:microsoft.com/office/officeart/2005/8/layout/hierarchy1"/>
    <dgm:cxn modelId="{635FCB88-5C56-6B46-985E-DE81C7CC39BB}" type="presParOf" srcId="{EBBE21E8-E32A-D547-BF69-1BEAC5F6A90B}" destId="{24F0C026-1110-774B-A701-EDFAE4D1B48B}" srcOrd="0" destOrd="0" presId="urn:microsoft.com/office/officeart/2005/8/layout/hierarchy1"/>
    <dgm:cxn modelId="{1442EA5D-583C-1240-88A2-C3CF9ACFD158}" type="presParOf" srcId="{EBBE21E8-E32A-D547-BF69-1BEAC5F6A90B}" destId="{4162437B-E698-4948-A64C-0890CA380D8D}" srcOrd="1" destOrd="0" presId="urn:microsoft.com/office/officeart/2005/8/layout/hierarchy1"/>
    <dgm:cxn modelId="{A3A6DA8D-D97A-9A47-89FA-64D5E87F5C0C}" type="presParOf" srcId="{CCFB0855-7394-3741-8C0E-D8F6291CA5BC}" destId="{84648453-DC70-5741-BEF5-4D06ADBF4A16}" srcOrd="1" destOrd="0" presId="urn:microsoft.com/office/officeart/2005/8/layout/hierarchy1"/>
    <dgm:cxn modelId="{1FF1EBC6-302C-E645-A013-9F1EA055468B}" type="presParOf" srcId="{B88437D6-2FC9-A04F-8113-28A88D96A04C}" destId="{A1274A26-E739-D442-88AB-4926BE93A8E5}" srcOrd="2" destOrd="0" presId="urn:microsoft.com/office/officeart/2005/8/layout/hierarchy1"/>
    <dgm:cxn modelId="{C080C39B-5EBF-CE48-BE06-CFCD7D26570A}" type="presParOf" srcId="{A1274A26-E739-D442-88AB-4926BE93A8E5}" destId="{3C103205-2607-1F42-B878-8A240DD65C5C}" srcOrd="0" destOrd="0" presId="urn:microsoft.com/office/officeart/2005/8/layout/hierarchy1"/>
    <dgm:cxn modelId="{C73588D3-152A-A149-9A97-1494AA1CD2D6}" type="presParOf" srcId="{3C103205-2607-1F42-B878-8A240DD65C5C}" destId="{EB0A7B1B-F154-EF47-B07F-74654280AD99}" srcOrd="0" destOrd="0" presId="urn:microsoft.com/office/officeart/2005/8/layout/hierarchy1"/>
    <dgm:cxn modelId="{35D840D9-92D6-0A47-B928-66937BE6E93D}" type="presParOf" srcId="{3C103205-2607-1F42-B878-8A240DD65C5C}" destId="{FF2BCA3F-36CE-7446-AE96-E134DF37E85B}" srcOrd="1" destOrd="0" presId="urn:microsoft.com/office/officeart/2005/8/layout/hierarchy1"/>
    <dgm:cxn modelId="{5D0E9D38-331D-324B-AC91-AA99851E3A5C}" type="presParOf" srcId="{A1274A26-E739-D442-88AB-4926BE93A8E5}" destId="{1CA263FF-37EC-0B43-9CF3-2980298157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7E46B-46E3-774B-9C58-21ED18256FCF}">
      <dsp:nvSpPr>
        <dsp:cNvPr id="0" name=""/>
        <dsp:cNvSpPr/>
      </dsp:nvSpPr>
      <dsp:spPr>
        <a:xfrm>
          <a:off x="0" y="21420"/>
          <a:ext cx="5283200" cy="906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600" kern="1200" dirty="0"/>
            <a:t>데이터 정제 및 분석 방법</a:t>
          </a:r>
          <a:endParaRPr lang="en-US" sz="1600" kern="1200" dirty="0"/>
        </a:p>
      </dsp:txBody>
      <dsp:txXfrm>
        <a:off x="44264" y="65684"/>
        <a:ext cx="5194672" cy="818222"/>
      </dsp:txXfrm>
    </dsp:sp>
    <dsp:sp modelId="{01BF6107-D133-E648-AB8F-380D3557D11A}">
      <dsp:nvSpPr>
        <dsp:cNvPr id="0" name=""/>
        <dsp:cNvSpPr/>
      </dsp:nvSpPr>
      <dsp:spPr>
        <a:xfrm>
          <a:off x="0" y="974250"/>
          <a:ext cx="5283200" cy="906750"/>
        </a:xfrm>
        <a:prstGeom prst="roundRect">
          <a:avLst/>
        </a:prstGeom>
        <a:solidFill>
          <a:schemeClr val="accent2">
            <a:hueOff val="375548"/>
            <a:satOff val="-56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/>
            <a:t>2021</a:t>
          </a:r>
          <a:r>
            <a:rPr kumimoji="1" lang="ko-KR" sz="1600" kern="1200" dirty="0"/>
            <a:t>년 한 해 동안의 비트코인</a:t>
          </a:r>
          <a:r>
            <a:rPr kumimoji="1" lang="ko-KR" altLang="en-US" sz="1600" kern="1200" dirty="0"/>
            <a:t>의 각종 지표 </a:t>
          </a:r>
          <a:r>
            <a:rPr kumimoji="1" lang="ko-KR" sz="1600" kern="1200" dirty="0"/>
            <a:t>추이 분석</a:t>
          </a:r>
          <a:endParaRPr lang="en-US" sz="1600" kern="1200" dirty="0"/>
        </a:p>
      </dsp:txBody>
      <dsp:txXfrm>
        <a:off x="44264" y="1018514"/>
        <a:ext cx="5194672" cy="818222"/>
      </dsp:txXfrm>
    </dsp:sp>
    <dsp:sp modelId="{C1DF8E31-FDC4-4A4C-9993-86C8ED0B38E2}">
      <dsp:nvSpPr>
        <dsp:cNvPr id="0" name=""/>
        <dsp:cNvSpPr/>
      </dsp:nvSpPr>
      <dsp:spPr>
        <a:xfrm>
          <a:off x="0" y="1927081"/>
          <a:ext cx="5283200" cy="906750"/>
        </a:xfrm>
        <a:prstGeom prst="roundRect">
          <a:avLst/>
        </a:prstGeom>
        <a:solidFill>
          <a:schemeClr val="accent2">
            <a:hueOff val="751095"/>
            <a:satOff val="-113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600" kern="1200" dirty="0"/>
            <a:t>비트코인의 가격 상승 및 하락 원인 분석</a:t>
          </a:r>
          <a:endParaRPr kumimoji="1" lang="en-US" altLang="ko-KR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/>
            <a:t>(</a:t>
          </a:r>
          <a:r>
            <a:rPr kumimoji="1" lang="ko-KR" sz="1600" kern="1200" dirty="0"/>
            <a:t>관련 이슈를 중심으로</a:t>
          </a:r>
          <a:r>
            <a:rPr kumimoji="1" lang="en-US" sz="1600" kern="1200" dirty="0"/>
            <a:t>)</a:t>
          </a:r>
          <a:endParaRPr lang="en-US" sz="1600" kern="1200" dirty="0"/>
        </a:p>
      </dsp:txBody>
      <dsp:txXfrm>
        <a:off x="44264" y="1971345"/>
        <a:ext cx="5194672" cy="818222"/>
      </dsp:txXfrm>
    </dsp:sp>
    <dsp:sp modelId="{941EEB57-BC51-D846-87F3-3B54DBEA97BD}">
      <dsp:nvSpPr>
        <dsp:cNvPr id="0" name=""/>
        <dsp:cNvSpPr/>
      </dsp:nvSpPr>
      <dsp:spPr>
        <a:xfrm>
          <a:off x="0" y="2879911"/>
          <a:ext cx="5283200" cy="906750"/>
        </a:xfrm>
        <a:prstGeom prst="roundRect">
          <a:avLst/>
        </a:prstGeom>
        <a:solidFill>
          <a:schemeClr val="accent2">
            <a:hueOff val="1126643"/>
            <a:satOff val="-169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/>
            <a:t>2021</a:t>
          </a:r>
          <a:r>
            <a:rPr kumimoji="1" lang="ko-KR" sz="1600" kern="1200" dirty="0"/>
            <a:t>년의 시가 추이를 통한 </a:t>
          </a:r>
          <a:r>
            <a:rPr kumimoji="1" lang="en-US" sz="1600" kern="1200" dirty="0"/>
            <a:t>2022</a:t>
          </a:r>
          <a:r>
            <a:rPr kumimoji="1" lang="ko-KR" sz="1600" kern="1200" dirty="0"/>
            <a:t>년도 시가 예측</a:t>
          </a:r>
          <a:endParaRPr lang="en-US" sz="1600" kern="1200" dirty="0"/>
        </a:p>
      </dsp:txBody>
      <dsp:txXfrm>
        <a:off x="44264" y="2924175"/>
        <a:ext cx="5194672" cy="818222"/>
      </dsp:txXfrm>
    </dsp:sp>
    <dsp:sp modelId="{65467942-B4A7-5D49-9579-5C9924D8C43F}">
      <dsp:nvSpPr>
        <dsp:cNvPr id="0" name=""/>
        <dsp:cNvSpPr/>
      </dsp:nvSpPr>
      <dsp:spPr>
        <a:xfrm>
          <a:off x="0" y="3832741"/>
          <a:ext cx="5283200" cy="906750"/>
        </a:xfrm>
        <a:prstGeom prst="roundRect">
          <a:avLst/>
        </a:prstGeom>
        <a:solidFill>
          <a:schemeClr val="accent2">
            <a:hueOff val="1502191"/>
            <a:satOff val="-225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600" kern="1200" dirty="0"/>
            <a:t>결론</a:t>
          </a:r>
          <a:endParaRPr lang="en-US" sz="1600" kern="1200" dirty="0"/>
        </a:p>
      </dsp:txBody>
      <dsp:txXfrm>
        <a:off x="44264" y="3877005"/>
        <a:ext cx="5194672" cy="8182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AA327-8D3F-DC4F-B768-B3C74B4ECCE8}">
      <dsp:nvSpPr>
        <dsp:cNvPr id="0" name=""/>
        <dsp:cNvSpPr/>
      </dsp:nvSpPr>
      <dsp:spPr>
        <a:xfrm>
          <a:off x="0" y="686675"/>
          <a:ext cx="2668637" cy="1694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B0734-B2C7-C841-84A7-8064662A8235}">
      <dsp:nvSpPr>
        <dsp:cNvPr id="0" name=""/>
        <dsp:cNvSpPr/>
      </dsp:nvSpPr>
      <dsp:spPr>
        <a:xfrm>
          <a:off x="296515" y="968364"/>
          <a:ext cx="2668637" cy="1694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/>
            <a:t>2021</a:t>
          </a:r>
          <a:r>
            <a:rPr kumimoji="1" lang="ko-KR" sz="1600" kern="1200" dirty="0"/>
            <a:t>년도에 비하면 </a:t>
          </a:r>
          <a:r>
            <a:rPr kumimoji="1" lang="en-US" sz="1600" kern="1200" dirty="0"/>
            <a:t>2022</a:t>
          </a:r>
          <a:r>
            <a:rPr kumimoji="1" lang="ko-KR" sz="1600" kern="1200" dirty="0"/>
            <a:t>년도에는 조금 더 높은 시가를 기록하며 비트코인의 시장이 마감될 것으로 보임</a:t>
          </a:r>
          <a:r>
            <a:rPr kumimoji="1" lang="en-US" sz="1600" kern="1200" dirty="0"/>
            <a:t>.</a:t>
          </a:r>
          <a:endParaRPr lang="en-US" sz="1600" kern="1200" dirty="0"/>
        </a:p>
      </dsp:txBody>
      <dsp:txXfrm>
        <a:off x="346148" y="1017997"/>
        <a:ext cx="2569371" cy="1595318"/>
      </dsp:txXfrm>
    </dsp:sp>
    <dsp:sp modelId="{24F0C026-1110-774B-A701-EDFAE4D1B48B}">
      <dsp:nvSpPr>
        <dsp:cNvPr id="0" name=""/>
        <dsp:cNvSpPr/>
      </dsp:nvSpPr>
      <dsp:spPr>
        <a:xfrm>
          <a:off x="3261667" y="686675"/>
          <a:ext cx="2668637" cy="1694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2437B-E698-4948-A64C-0890CA380D8D}">
      <dsp:nvSpPr>
        <dsp:cNvPr id="0" name=""/>
        <dsp:cNvSpPr/>
      </dsp:nvSpPr>
      <dsp:spPr>
        <a:xfrm>
          <a:off x="3558183" y="968364"/>
          <a:ext cx="2668637" cy="1694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/>
            <a:t>2021</a:t>
          </a:r>
          <a:r>
            <a:rPr kumimoji="1" lang="ko-KR" sz="1600" kern="1200" dirty="0"/>
            <a:t>년에는 여러 유명 인플루언서들</a:t>
          </a:r>
          <a:r>
            <a:rPr kumimoji="1" lang="ko-KR" altLang="en-US" sz="1600" kern="1200" dirty="0"/>
            <a:t>이</a:t>
          </a:r>
          <a:r>
            <a:rPr kumimoji="1" lang="ko-KR" sz="1600" kern="1200" dirty="0"/>
            <a:t> </a:t>
          </a:r>
          <a:r>
            <a:rPr kumimoji="1" lang="en-US" sz="1600" kern="1200" dirty="0"/>
            <a:t>SNS</a:t>
          </a:r>
          <a:r>
            <a:rPr kumimoji="1" lang="ko-KR" sz="1600" kern="1200" dirty="0"/>
            <a:t>등의 매체를 통한 발언에 시장이 요동친 것으로 분석할 수 있었음</a:t>
          </a:r>
          <a:r>
            <a:rPr kumimoji="1" lang="en-US" sz="1600" kern="1200" dirty="0"/>
            <a:t>.</a:t>
          </a:r>
          <a:endParaRPr lang="en-US" sz="1600" kern="1200" dirty="0"/>
        </a:p>
      </dsp:txBody>
      <dsp:txXfrm>
        <a:off x="3607816" y="1017997"/>
        <a:ext cx="2569371" cy="1595318"/>
      </dsp:txXfrm>
    </dsp:sp>
    <dsp:sp modelId="{EB0A7B1B-F154-EF47-B07F-74654280AD99}">
      <dsp:nvSpPr>
        <dsp:cNvPr id="0" name=""/>
        <dsp:cNvSpPr/>
      </dsp:nvSpPr>
      <dsp:spPr>
        <a:xfrm>
          <a:off x="6523335" y="686675"/>
          <a:ext cx="2668637" cy="1694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BCA3F-36CE-7446-AE96-E134DF37E85B}">
      <dsp:nvSpPr>
        <dsp:cNvPr id="0" name=""/>
        <dsp:cNvSpPr/>
      </dsp:nvSpPr>
      <dsp:spPr>
        <a:xfrm>
          <a:off x="6819850" y="968364"/>
          <a:ext cx="2668637" cy="1694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600" kern="1200" dirty="0"/>
            <a:t>이에 따라 </a:t>
          </a:r>
          <a:r>
            <a:rPr kumimoji="1" lang="en-US" sz="1600" kern="1200" dirty="0"/>
            <a:t>2022</a:t>
          </a:r>
          <a:r>
            <a:rPr kumimoji="1" lang="ko-KR" sz="1600" kern="1200" dirty="0"/>
            <a:t>년도에도 다양한 비정형 데이터들에 주목하며 투자하는 것이 좋아 보임</a:t>
          </a:r>
          <a:r>
            <a:rPr kumimoji="1" lang="en-US" sz="1600" kern="1200" dirty="0"/>
            <a:t>.</a:t>
          </a:r>
          <a:endParaRPr lang="en-US" sz="1600" kern="1200" dirty="0"/>
        </a:p>
      </dsp:txBody>
      <dsp:txXfrm>
        <a:off x="6869483" y="1017997"/>
        <a:ext cx="2569371" cy="1595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A6C21-0CBC-8A44-94ED-F6E5AC31AC42}" type="datetimeFigureOut">
              <a:rPr kumimoji="1" lang="ko-Kore-KR" altLang="en-US" smtClean="0"/>
              <a:t>2022. 6. 8.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EE66B-CEE3-0141-B0FA-AC4148DE8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0918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338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387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123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5316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4043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5647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1355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7008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655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267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92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0429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4248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5894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7345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654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E66B-CEE3-0141-B0FA-AC4148DE8A69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318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D8031-DD67-43C6-94A0-646636C95560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32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C3B3-C67F-4C48-A663-EF010429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C4B3F-B3CB-4CF0-AEC8-1893A6A27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D005-2B71-4325-A646-A2278C3A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6B01-AE16-42EF-B970-5CAF0C89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F9BE2-24F4-4F83-8E64-4307C979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8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01120-856A-4F01-B7C1-D87A1E5F8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74324" y="552782"/>
            <a:ext cx="2620891" cy="5294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62358-C84C-4947-B826-FF738422E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52782"/>
            <a:ext cx="6803155" cy="529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1139-AA1A-46DB-B793-17FB8E6E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E06F6-0FE2-40FB-BFEE-010C2229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7B1B-13A1-41BA-B924-FD11450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3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2B9A-9384-46B2-8B4F-B9C2035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3CF4-CD0B-4F3C-A1CE-1BA3EFDEE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E659-17B0-4F70-8F1C-93BF4DB6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B0750-AB4E-4FCF-9B52-BC954760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6B99-C716-4464-B695-623F4C5A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95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33A-AD59-4FB1-A1CA-AABFAE04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9538428" cy="371441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56964-650B-4E87-9541-0E659DEC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9" y="4672584"/>
            <a:ext cx="9538428" cy="114380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BB50-DF4A-47B5-A3AD-18712A3A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59B3-D1B8-4A51-AD6E-868C5BF6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CA779-6272-4A15-A566-20C4E9A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B86E8F-91EA-4626-BCA8-3B4973C7C9D6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5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2A00-5BBD-436C-BB6D-CE650FC4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683871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3E2E-F3C4-4CDD-9138-86AE7A1B5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108362"/>
            <a:ext cx="4507926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5CD01-B639-46B6-B53D-18FE1E39A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9171" y="2108362"/>
            <a:ext cx="4825948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34C3-86AC-48F9-92A4-F17BFAF9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D6A29-C51F-4654-82AD-04056FA6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1EEB6-57E6-40E7-9702-1D5999B5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9C81A-4806-44FF-99D8-13A65B2D066F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DDCF9-5353-4B5F-8565-8C27F795A4BF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63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D1A9-BF08-4C6D-805E-244B234E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94395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1D8-0907-4FDB-BFAD-36E14AF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114185"/>
            <a:ext cx="4438887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4441-5FC3-4F86-8ADE-ED90424D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900451"/>
            <a:ext cx="4438887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EB34D-DB36-47E0-AE2C-FBEBA2720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5090" y="2114185"/>
            <a:ext cx="4485728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56219-D498-410D-8F2C-03045AE48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5090" y="2900451"/>
            <a:ext cx="4485730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DC9AD-F6B8-44D0-8169-84553C1F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985ED-7382-4F00-845D-4F27841B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2CC25-9EC7-4706-9BD4-5E20C4B3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BC7D26-1B30-46B8-8221-09886FA3D030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86A75-E140-4995-A8BB-89B5ACE678D2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7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21C2-B85F-435F-8DF3-C714A547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9FE38-24D5-4D5F-A92E-E4F8B23F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9DF69-BE29-4038-9744-17BFC57B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9496F-64EC-46E7-97F0-BCB7E79F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5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F19E0-8FE3-45E8-A227-D74EEF1A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B1926-56F3-40BC-A03F-62B9694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FE2B6-07A4-4AA0-9BCE-204E13DA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0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266A-CB24-44C5-B2E8-01142084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9283"/>
            <a:ext cx="4603963" cy="2572489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DBD1-7133-47A5-A771-2CEA1853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96" y="549283"/>
            <a:ext cx="4455517" cy="531970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729F-B24D-424E-B067-003B0601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296498"/>
            <a:ext cx="4603963" cy="2572489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7323-5497-426C-9DD9-3CF69E88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D7667-4D25-40AF-9D6D-FCB2C21E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50918-EDF8-47A5-BEA8-AC9A7A15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5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5D2B-FAFB-4BC9-A917-610FDCD0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4608576" cy="2569464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6A694-5302-42BE-8A7A-6007C10F8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952" y="552783"/>
            <a:ext cx="4663440" cy="53082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481C-81D6-4329-8203-70B3FCC3F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9" y="3300984"/>
            <a:ext cx="4608576" cy="2569464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6C12-26C4-4DF7-B013-56D0849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2F307-FB97-40EC-8517-E6F351B3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1B397-305A-42B7-A763-829634B9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8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BD48A-4D17-4225-AC4D-67B4C686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4A2B-77AF-4E51-B0C1-0D361EF8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C2F5-57CA-4152-A766-8F877538F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7C3A7-D6F6-4D38-A7C3-B72967BB81A6}" type="datetime1">
              <a:rPr lang="en-US" smtClean="0"/>
              <a:t>6/8/22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5FB5-D02B-4BB9-8B8B-D1A11CFE8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00" b="1" kern="1200" cap="none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44FF-6F88-4090-A77F-499DF9AAE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lang="en-US" sz="2500" b="1" kern="1200" cap="all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4AEDE-F25F-43E6-A2C4-7FFF41074990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793C08-EF4C-422B-A728-6C717C47DF6F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825BC6-56A8-46DE-8037-A9A577624B0D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66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ichef.bbci.co.uk/news/640/cpsprodpb/15894/production/_116421288_0bf0e499-a952-4e7a-b4e1-2952949bf2ac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Black">
            <a:extLst>
              <a:ext uri="{FF2B5EF4-FFF2-40B4-BE49-F238E27FC236}">
                <a16:creationId xmlns:a16="http://schemas.microsoft.com/office/drawing/2014/main" id="{E99D7AAF-4170-4D21-AB6C-605F6F10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B2827-8270-3E23-8AF4-2C6CAB04D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551" r="-1" b="1542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3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FB4C17-0F8C-F2FF-1CA7-355CA2D11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181123"/>
            <a:ext cx="9456049" cy="3594112"/>
          </a:xfrm>
        </p:spPr>
        <p:txBody>
          <a:bodyPr anchor="b">
            <a:normAutofit/>
          </a:bodyPr>
          <a:lstStyle/>
          <a:p>
            <a:r>
              <a:rPr kumimoji="1" lang="en-US" altLang="ko-KR" sz="4800" dirty="0">
                <a:solidFill>
                  <a:srgbClr val="FFFFFF"/>
                </a:solidFill>
              </a:rPr>
              <a:t>2021</a:t>
            </a:r>
            <a:r>
              <a:rPr kumimoji="1" lang="ko-KR" altLang="en-US" sz="4800" dirty="0">
                <a:solidFill>
                  <a:srgbClr val="FFFFFF"/>
                </a:solidFill>
              </a:rPr>
              <a:t>년 비트코인 지표 변화 분석 및 모델링을 통한 </a:t>
            </a:r>
            <a:r>
              <a:rPr kumimoji="1" lang="en-US" altLang="ko-KR" sz="4800" dirty="0">
                <a:solidFill>
                  <a:srgbClr val="FFFFFF"/>
                </a:solidFill>
              </a:rPr>
              <a:t>2022</a:t>
            </a:r>
            <a:r>
              <a:rPr kumimoji="1" lang="ko-KR" altLang="en-US" sz="4800" dirty="0">
                <a:solidFill>
                  <a:srgbClr val="FFFFFF"/>
                </a:solidFill>
              </a:rPr>
              <a:t>년의 지표 예측</a:t>
            </a:r>
            <a:endParaRPr kumimoji="1" lang="ko-Kore-KR" altLang="en-US" sz="48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59B59A-D2CD-D507-D101-4FF3CAD1C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63960"/>
            <a:ext cx="9456049" cy="1027113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rgbClr val="FFFFFF"/>
                </a:solidFill>
              </a:rPr>
              <a:t>1</a:t>
            </a:r>
            <a:r>
              <a:rPr kumimoji="1" lang="en-US" altLang="ko-KR" dirty="0">
                <a:solidFill>
                  <a:srgbClr val="FFFFFF"/>
                </a:solidFill>
              </a:rPr>
              <a:t>826074</a:t>
            </a:r>
            <a:r>
              <a:rPr kumimoji="1" lang="ko-KR" altLang="en-US" dirty="0">
                <a:solidFill>
                  <a:srgbClr val="FFFFFF"/>
                </a:solidFill>
              </a:rPr>
              <a:t> 오현진</a:t>
            </a:r>
            <a:endParaRPr kumimoji="1" lang="ko-Kore-KR" altLang="en-US">
              <a:solidFill>
                <a:srgbClr val="FFFFFF"/>
              </a:solidFill>
            </a:endParaRPr>
          </a:p>
        </p:txBody>
      </p:sp>
      <p:cxnSp>
        <p:nvCxnSpPr>
          <p:cNvPr id="15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484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05E9BC-0C9B-4D23-89EB-82D8C9E6D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91996"/>
            <a:ext cx="3480355" cy="3174788"/>
          </a:xfrm>
        </p:spPr>
        <p:txBody>
          <a:bodyPr anchor="t">
            <a:normAutofit/>
          </a:bodyPr>
          <a:lstStyle/>
          <a:p>
            <a:r>
              <a:rPr lang="ko-KR" altLang="en-US" sz="1700" dirty="0"/>
              <a:t>거래 총액은 기본적으로 거래량에 비례함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그러나 기준 시가에도 영향 받는 부분이 있어</a:t>
            </a:r>
            <a:r>
              <a:rPr lang="en-US" altLang="ko-KR" sz="1700" dirty="0"/>
              <a:t>,</a:t>
            </a:r>
            <a:r>
              <a:rPr lang="ko-KR" altLang="en-US" sz="1700" dirty="0"/>
              <a:t> 뚜렷하게 보이는 구간에 대해서 분석하였음</a:t>
            </a:r>
            <a:r>
              <a:rPr lang="en-US" altLang="ko-KR" sz="1700" dirty="0"/>
              <a:t>.</a:t>
            </a:r>
          </a:p>
          <a:p>
            <a:r>
              <a:rPr lang="en-US" altLang="ko-KR" sz="1700" dirty="0"/>
              <a:t>4</a:t>
            </a:r>
            <a:r>
              <a:rPr lang="ko-KR" altLang="en-US" sz="1700" dirty="0"/>
              <a:t>만달러 구간과 </a:t>
            </a:r>
            <a:r>
              <a:rPr lang="en-US" altLang="ko-KR" sz="1700" dirty="0"/>
              <a:t>5</a:t>
            </a:r>
            <a:r>
              <a:rPr lang="ko-KR" altLang="en-US" sz="1700" dirty="0"/>
              <a:t>만달러와 </a:t>
            </a:r>
            <a:r>
              <a:rPr lang="en-US" altLang="ko-KR" sz="1700" dirty="0"/>
              <a:t>6</a:t>
            </a:r>
            <a:r>
              <a:rPr lang="ko-KR" altLang="en-US" sz="1700" dirty="0"/>
              <a:t>만달러 사이의 구간을 주목할 필요가 있다 생각하였음</a:t>
            </a:r>
            <a:r>
              <a:rPr lang="en-US" altLang="ko-KR" sz="1700" dirty="0"/>
              <a:t>.</a:t>
            </a:r>
            <a:endParaRPr lang="en-US" sz="17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10594B3-7732-DEBC-5C57-6F1328212C6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904993"/>
            <a:ext cx="6062392" cy="4142419"/>
          </a:xfrm>
          <a:prstGeom prst="rect">
            <a:avLst/>
          </a:prstGeom>
        </p:spPr>
      </p:pic>
      <p:sp>
        <p:nvSpPr>
          <p:cNvPr id="13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20A43D5E-AD90-AB27-5A61-8075FA54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>
            <a:no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021</a:t>
            </a:r>
            <a:r>
              <a:rPr kumimoji="1" lang="ko-KR" altLang="en-US" sz="3000" dirty="0"/>
              <a:t>년 한 해 동안의 비트코인의 각종 지표 추이 분석 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28997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10594B3-7732-DEBC-5C57-6F1328212C6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904994"/>
            <a:ext cx="6062397" cy="4142415"/>
          </a:xfrm>
          <a:prstGeom prst="rect">
            <a:avLst/>
          </a:prstGeom>
        </p:spPr>
      </p:pic>
      <p:sp>
        <p:nvSpPr>
          <p:cNvPr id="15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36198937-78A2-0042-1E03-BB4AEB7476FA}"/>
              </a:ext>
            </a:extLst>
          </p:cNvPr>
          <p:cNvSpPr txBox="1">
            <a:spLocks/>
          </p:cNvSpPr>
          <p:nvPr/>
        </p:nvSpPr>
        <p:spPr>
          <a:xfrm>
            <a:off x="841248" y="2391996"/>
            <a:ext cx="3480355" cy="3174788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dirty="0"/>
              <a:t>4</a:t>
            </a:r>
            <a:r>
              <a:rPr lang="ko-KR" altLang="en-US" sz="1700" dirty="0"/>
              <a:t>만달러 부근은 </a:t>
            </a:r>
            <a:r>
              <a:rPr lang="en-US" altLang="ko-KR" sz="1700" dirty="0"/>
              <a:t>3</a:t>
            </a:r>
            <a:r>
              <a:rPr lang="ko-KR" altLang="en-US" sz="1700" dirty="0"/>
              <a:t>만달러에서 넘어오면서 한창 활발하다가 뚝 떨어지는 모습을 보임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아무래도 이 지점에 시가가 머무를 때 많은 투자자들이 미래를 위해 거래하지 않고 </a:t>
            </a:r>
            <a:r>
              <a:rPr lang="en-US" altLang="ko-KR" sz="1700" dirty="0"/>
              <a:t>’</a:t>
            </a:r>
            <a:r>
              <a:rPr lang="ko-KR" altLang="en-US" sz="1700" dirty="0"/>
              <a:t>버티기</a:t>
            </a:r>
            <a:r>
              <a:rPr lang="en-US" altLang="ko-KR" sz="1700" dirty="0"/>
              <a:t>’</a:t>
            </a:r>
            <a:r>
              <a:rPr lang="ko-KR" altLang="en-US" sz="1700" dirty="0"/>
              <a:t>를 한 것이 아닐까 분석하였음</a:t>
            </a:r>
            <a:r>
              <a:rPr lang="en-US" altLang="ko-KR" sz="1700" dirty="0"/>
              <a:t>.</a:t>
            </a:r>
            <a:endParaRPr lang="en-US" sz="1700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0766567-61E6-CBB5-6FB6-4A8D415C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>
            <a:no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021</a:t>
            </a:r>
            <a:r>
              <a:rPr kumimoji="1" lang="ko-KR" altLang="en-US" sz="3000" dirty="0"/>
              <a:t>년 한 해 동안의 비트코인의 각종 지표 추이 분석 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7786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내용 개체 틀 3">
            <a:extLst>
              <a:ext uri="{FF2B5EF4-FFF2-40B4-BE49-F238E27FC236}">
                <a16:creationId xmlns:a16="http://schemas.microsoft.com/office/drawing/2014/main" id="{F9915901-1B27-9FD9-68A3-BC32CE9C2B2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817" y="1925347"/>
            <a:ext cx="6044814" cy="4122062"/>
          </a:xfrm>
          <a:prstGeom prst="rect">
            <a:avLst/>
          </a:prstGeom>
        </p:spPr>
      </p:pic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8" y="2391996"/>
            <a:ext cx="3480355" cy="3174788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dirty="0"/>
              <a:t>5</a:t>
            </a:r>
            <a:r>
              <a:rPr lang="ko-KR" altLang="en-US" sz="1700" dirty="0"/>
              <a:t>만달러와 </a:t>
            </a:r>
            <a:r>
              <a:rPr lang="en-US" altLang="ko-KR" sz="1700" dirty="0"/>
              <a:t>6</a:t>
            </a:r>
            <a:r>
              <a:rPr lang="ko-KR" altLang="en-US" sz="1700" dirty="0"/>
              <a:t>만달러 사이엔 눈에 띄게 거래총액이 높은 지점이 존재함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투자자들이 느끼기에 비트코인 시세의 상승</a:t>
            </a:r>
            <a:r>
              <a:rPr lang="en-US" altLang="ko-KR" sz="1700" dirty="0"/>
              <a:t>,</a:t>
            </a:r>
            <a:r>
              <a:rPr lang="ko-KR" altLang="en-US" sz="1700" dirty="0"/>
              <a:t> 하락과 관계없이 해당 지점이 가장 거래하기에 최적의 지점이라고 느낀 것으로 분석하였음</a:t>
            </a:r>
            <a:r>
              <a:rPr lang="en-US" altLang="ko-KR" sz="1700" dirty="0"/>
              <a:t>.</a:t>
            </a:r>
            <a:endParaRPr lang="en-US" sz="1700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235A524E-BFC4-1DCA-E16B-F2AC8267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>
            <a:no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021</a:t>
            </a:r>
            <a:r>
              <a:rPr kumimoji="1" lang="ko-KR" altLang="en-US" sz="3000" dirty="0"/>
              <a:t>년 한 해 동안의 비트코인의 각종 지표 추이 분석 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069688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8" y="2222950"/>
            <a:ext cx="3480355" cy="35268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700" dirty="0"/>
              <a:t>RSI</a:t>
            </a:r>
            <a:r>
              <a:rPr lang="ko-KR" altLang="en-US" sz="1700" dirty="0"/>
              <a:t>지수는 주식 또는 기타 자산 가격의 상태를 평가하기 위해 최근 가격 변화의 규모를 측정하는 지표임</a:t>
            </a:r>
            <a:r>
              <a:rPr lang="en-US" altLang="ko-KR" sz="17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700" dirty="0"/>
              <a:t>일반적으로 </a:t>
            </a:r>
            <a:r>
              <a:rPr lang="en-US" altLang="ko-KR" sz="1700" dirty="0"/>
              <a:t>70</a:t>
            </a:r>
            <a:r>
              <a:rPr lang="ko-KR" altLang="en-US" sz="1700" dirty="0"/>
              <a:t> 이상이면 과매수 상태로</a:t>
            </a:r>
            <a:r>
              <a:rPr lang="en-US" altLang="ko-KR" sz="1700" dirty="0"/>
              <a:t>,</a:t>
            </a:r>
            <a:r>
              <a:rPr lang="ko-KR" altLang="en-US" sz="1700" dirty="0"/>
              <a:t> </a:t>
            </a:r>
            <a:r>
              <a:rPr lang="en-US" altLang="ko-KR" sz="1700" dirty="0"/>
              <a:t>30</a:t>
            </a:r>
            <a:r>
              <a:rPr lang="ko-KR" altLang="en-US" sz="1700" dirty="0"/>
              <a:t>이하이면 과매도 상태로 봄</a:t>
            </a:r>
            <a:r>
              <a:rPr lang="en-US" altLang="ko-KR" sz="17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RSI </a:t>
            </a:r>
            <a:r>
              <a:rPr lang="ko-KR" altLang="en-US" sz="1700" dirty="0"/>
              <a:t>지수는 그래프의 방향이 바뀌기 시작하는 지점에서 급격히 변한 뒤에 기울기가 서서히 완만해지는 양상을 보였음</a:t>
            </a:r>
            <a:r>
              <a:rPr lang="en-US" altLang="ko-KR" sz="1700" dirty="0"/>
              <a:t>.</a:t>
            </a:r>
            <a:endParaRPr lang="en-US" sz="1700" dirty="0"/>
          </a:p>
        </p:txBody>
      </p:sp>
      <p:sp>
        <p:nvSpPr>
          <p:cNvPr id="40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576CBEE6-1A87-86F0-DAA1-93E2C4BC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>
            <a:no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021</a:t>
            </a:r>
            <a:r>
              <a:rPr kumimoji="1" lang="ko-KR" altLang="en-US" sz="3000" dirty="0"/>
              <a:t>년 한 해 동안의 비트코인의 각종 지표 추이 분석 </a:t>
            </a:r>
            <a:endParaRPr kumimoji="1" lang="ko-Kore-KR" altLang="en-US" sz="3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382210-E77D-CC25-C8B5-B9A1FA9D84C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85" y="1925346"/>
            <a:ext cx="6044814" cy="41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3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lack">
            <a:extLst>
              <a:ext uri="{FF2B5EF4-FFF2-40B4-BE49-F238E27FC236}">
                <a16:creationId xmlns:a16="http://schemas.microsoft.com/office/drawing/2014/main" id="{E99D7AAF-4170-4D21-AB6C-605F6F10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" descr="주황색과 파란색 숫자와 그래프">
            <a:extLst>
              <a:ext uri="{FF2B5EF4-FFF2-40B4-BE49-F238E27FC236}">
                <a16:creationId xmlns:a16="http://schemas.microsoft.com/office/drawing/2014/main" id="{23243EF0-7637-06F6-2BDF-A279B3002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992" r="-1" b="314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8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666045-A5A9-F70D-095F-2A056FCB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181123"/>
            <a:ext cx="9456049" cy="359411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ko-KR" altLang="en-US" sz="4200" dirty="0">
                <a:solidFill>
                  <a:srgbClr val="FFFFFF"/>
                </a:solidFill>
              </a:rPr>
              <a:t>비트코인의 가격 상승 및 하락 원인 분석</a:t>
            </a:r>
            <a:br>
              <a:rPr kumimoji="1" lang="en-US" altLang="ko-KR" sz="4200" dirty="0">
                <a:solidFill>
                  <a:srgbClr val="FFFFFF"/>
                </a:solidFill>
              </a:rPr>
            </a:br>
            <a:r>
              <a:rPr kumimoji="1" lang="en-US" altLang="ko-KR" sz="4200" dirty="0">
                <a:solidFill>
                  <a:srgbClr val="FFFFFF"/>
                </a:solidFill>
              </a:rPr>
              <a:t>(</a:t>
            </a:r>
            <a:r>
              <a:rPr kumimoji="1" lang="ko-KR" altLang="en-US" sz="4200" dirty="0">
                <a:solidFill>
                  <a:srgbClr val="FFFFFF"/>
                </a:solidFill>
              </a:rPr>
              <a:t>관련 이슈를 중심으로</a:t>
            </a:r>
            <a:r>
              <a:rPr kumimoji="1" lang="en-US" altLang="ko-KR" sz="4200" dirty="0">
                <a:solidFill>
                  <a:srgbClr val="FFFFFF"/>
                </a:solidFill>
              </a:rPr>
              <a:t>)</a:t>
            </a:r>
            <a:endParaRPr kumimoji="1" lang="en-US" altLang="en-US" sz="4200" dirty="0">
              <a:solidFill>
                <a:srgbClr val="FFFFFF"/>
              </a:solidFill>
            </a:endParaRPr>
          </a:p>
        </p:txBody>
      </p:sp>
      <p:cxnSp>
        <p:nvCxnSpPr>
          <p:cNvPr id="60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53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76CBEE6-1A87-86F0-DAA1-93E2C4BC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/>
              <a:t>1. 1</a:t>
            </a:r>
            <a:r>
              <a:rPr kumimoji="1" lang="ko-KR" altLang="en-US" dirty="0"/>
              <a:t>월 중순부터 말까지 이어진 하락세</a:t>
            </a:r>
            <a:endParaRPr kumimoji="1" lang="en-US" altLang="en-US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8" y="2634411"/>
            <a:ext cx="3480355" cy="2689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13</a:t>
            </a:r>
            <a:r>
              <a:rPr lang="ko-KR" altLang="en-US" dirty="0"/>
              <a:t>일에는</a:t>
            </a:r>
            <a:r>
              <a:rPr lang="en-US" altLang="ko-KR" dirty="0"/>
              <a:t>,</a:t>
            </a:r>
            <a:r>
              <a:rPr lang="ko-KR" altLang="en-US" dirty="0"/>
              <a:t> 미국 대통령인 도날드 트럼프에 대한 탄핵 소추가 이루어짐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미국 대통령에 관한 중대한 사건인 만큼</a:t>
            </a:r>
            <a:r>
              <a:rPr lang="en-US" altLang="ko-KR" dirty="0"/>
              <a:t>,</a:t>
            </a:r>
            <a:r>
              <a:rPr lang="ko-KR" altLang="en-US" dirty="0"/>
              <a:t> 전 세계적으로 주목하였을 것으로 보임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pic>
        <p:nvPicPr>
          <p:cNvPr id="1025" name="그림 14" descr="하원은 앞서 우크라이나 스캔들을 계기로 트럼프 대통령의 탄핵 소추안을 통과시킨 적이 있다">
            <a:extLst>
              <a:ext uri="{FF2B5EF4-FFF2-40B4-BE49-F238E27FC236}">
                <a16:creationId xmlns:a16="http://schemas.microsoft.com/office/drawing/2014/main" id="{EE301314-0BEA-6383-714A-8AE3CC1B0A3E}"/>
              </a:ext>
            </a:extLst>
          </p:cNvPr>
          <p:cNvPicPr>
            <a:picLocks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7610" y="1917699"/>
            <a:ext cx="6061087" cy="41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6B1E7D02-511F-8EBE-6723-0E51149F2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657907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76CBEE6-1A87-86F0-DAA1-93E2C4BC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중순부터 말까지 이어진 하락세</a:t>
            </a:r>
            <a:endParaRPr kumimoji="1" lang="en-US" altLang="en-US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8" y="2391995"/>
            <a:ext cx="3480355" cy="3174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dirty="0"/>
              <a:t>1</a:t>
            </a:r>
            <a:r>
              <a:rPr lang="ko-KR" altLang="en-US" sz="1800" dirty="0"/>
              <a:t>월의 그래프에서는</a:t>
            </a:r>
            <a:r>
              <a:rPr lang="en-US" altLang="ko-KR" sz="1800" dirty="0"/>
              <a:t>,</a:t>
            </a:r>
            <a:r>
              <a:rPr lang="ko-KR" altLang="en-US" sz="1800" dirty="0"/>
              <a:t> 중순부터 비교적 미약하지만 하락세가 진행되고 있는 것이 보임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미국의 탄핵 소동으로 인해 발생한 혼란스러운 분위기가 전 세계의 투자 분위기를 움츠러들게 하여 다음과 같이 하락세가 진행 된 것으로 분석하였음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endParaRPr lang="en-US" sz="1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9F2A6D-3D33-A1FF-52FF-498B707093B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42" y="1905000"/>
            <a:ext cx="6061450" cy="4142426"/>
          </a:xfrm>
          <a:prstGeom prst="rect">
            <a:avLst/>
          </a:prstGeom>
        </p:spPr>
      </p:pic>
      <p:sp>
        <p:nvSpPr>
          <p:cNvPr id="40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367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76CBEE6-1A87-86F0-DAA1-93E2C4BC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489000" cy="1128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000" dirty="0"/>
              <a:t>2.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r>
              <a:rPr kumimoji="1" lang="ko-KR" altLang="en-US" sz="3000" dirty="0"/>
              <a:t>월 초 </a:t>
            </a:r>
            <a:r>
              <a:rPr kumimoji="1" lang="en-US" altLang="ko-KR" sz="3000" dirty="0"/>
              <a:t>~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4</a:t>
            </a:r>
            <a:r>
              <a:rPr kumimoji="1" lang="ko-KR" altLang="en-US" sz="3000" dirty="0"/>
              <a:t>월 중순까지의 꾸준한 상승세와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일론 머스크</a:t>
            </a:r>
            <a:endParaRPr kumimoji="1" lang="en-US" altLang="en-US" sz="3000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8" y="2726708"/>
            <a:ext cx="3480354" cy="2510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900" dirty="0"/>
              <a:t>1</a:t>
            </a:r>
            <a:r>
              <a:rPr lang="ko-KR" altLang="en-US" sz="1900" dirty="0"/>
              <a:t>월 </a:t>
            </a:r>
            <a:r>
              <a:rPr lang="en-US" altLang="ko-KR" sz="1900" dirty="0"/>
              <a:t>29</a:t>
            </a:r>
            <a:r>
              <a:rPr lang="ko-KR" altLang="en-US" sz="1900" dirty="0"/>
              <a:t>일</a:t>
            </a:r>
            <a:r>
              <a:rPr lang="en-US" altLang="ko-KR" sz="1900" dirty="0"/>
              <a:t>,</a:t>
            </a:r>
            <a:r>
              <a:rPr lang="ko-KR" altLang="en-US" sz="1900" dirty="0"/>
              <a:t> </a:t>
            </a:r>
            <a:r>
              <a:rPr lang="en-US" altLang="ko-KR" sz="1900" dirty="0"/>
              <a:t>’</a:t>
            </a:r>
            <a:r>
              <a:rPr lang="ko-KR" altLang="en-US" sz="1900" dirty="0"/>
              <a:t>테슬라</a:t>
            </a:r>
            <a:r>
              <a:rPr lang="en-US" altLang="ko-KR" sz="1900" dirty="0"/>
              <a:t>’</a:t>
            </a:r>
            <a:r>
              <a:rPr lang="ko-KR" altLang="en-US" sz="1900" dirty="0"/>
              <a:t>의 </a:t>
            </a:r>
            <a:r>
              <a:rPr lang="en-US" altLang="ko-KR" sz="1900" dirty="0"/>
              <a:t>CEO</a:t>
            </a:r>
            <a:r>
              <a:rPr lang="ko-KR" altLang="en-US" sz="1900" dirty="0"/>
              <a:t>인 일론 머스크가 비트코인에 투자한 것을 암시하는 트윗을 올림</a:t>
            </a:r>
            <a:r>
              <a:rPr lang="en-US" altLang="ko-KR" sz="1900" dirty="0"/>
              <a:t>.</a:t>
            </a:r>
          </a:p>
          <a:p>
            <a:r>
              <a:rPr lang="ko-KR" altLang="en-US" sz="1900" dirty="0"/>
              <a:t>대중들의 관심이 댓글</a:t>
            </a:r>
            <a:r>
              <a:rPr lang="en-US" altLang="ko-KR" sz="1900" dirty="0"/>
              <a:t>,</a:t>
            </a:r>
            <a:r>
              <a:rPr lang="ko-KR" altLang="en-US" sz="1900" dirty="0"/>
              <a:t> 리트윗</a:t>
            </a:r>
            <a:r>
              <a:rPr lang="en-US" altLang="ko-KR" sz="1900" dirty="0"/>
              <a:t>,</a:t>
            </a:r>
            <a:r>
              <a:rPr lang="ko-KR" altLang="en-US" sz="1900" dirty="0"/>
              <a:t> 좋아요 수에 드러남</a:t>
            </a:r>
            <a:r>
              <a:rPr lang="en-US" altLang="ko-KR" sz="1900" dirty="0"/>
              <a:t>.</a:t>
            </a:r>
            <a:endParaRPr lang="en-US" sz="1900" dirty="0"/>
          </a:p>
        </p:txBody>
      </p:sp>
      <p:cxnSp>
        <p:nvCxnSpPr>
          <p:cNvPr id="58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C497C19-989F-45AC-8DFC-261F364C6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16952"/>
            <a:ext cx="0" cy="41304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9060AD3-5768-4FC8-8FD9-0580733F1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6952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59D8560-83ED-6EDB-E290-F3B21F25D08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/>
          <a:stretch/>
        </p:blipFill>
        <p:spPr bwMode="auto">
          <a:xfrm>
            <a:off x="4687296" y="1916951"/>
            <a:ext cx="6061400" cy="4130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6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8" y="3074029"/>
            <a:ext cx="3480355" cy="1810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그리고 이런 대중들의 뜨거운 관심이 반영되어 비트코인의 </a:t>
            </a:r>
            <a:r>
              <a:rPr lang="en-US" altLang="ko-KR" dirty="0"/>
              <a:t>2</a:t>
            </a:r>
            <a:r>
              <a:rPr lang="ko-KR" altLang="en-US" dirty="0"/>
              <a:t>월 초 상승세 지표를 만들어 낸 것이라 분석하였음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0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87E4C72E-F7BE-A798-5FF4-45F8E624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489000" cy="1128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000" dirty="0"/>
              <a:t>2.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r>
              <a:rPr kumimoji="1" lang="ko-KR" altLang="en-US" sz="3000" dirty="0"/>
              <a:t>월 초 </a:t>
            </a:r>
            <a:r>
              <a:rPr kumimoji="1" lang="en-US" altLang="ko-KR" sz="3000" dirty="0"/>
              <a:t>~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4</a:t>
            </a:r>
            <a:r>
              <a:rPr kumimoji="1" lang="ko-KR" altLang="en-US" sz="3000" dirty="0"/>
              <a:t>월 중순까지의 꾸준한 상승세와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일론 머스크</a:t>
            </a:r>
            <a:endParaRPr kumimoji="1" lang="en-US" altLang="en-US" sz="3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1F927F-7860-744C-9FCD-507E5A9C94B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67" y="1917699"/>
            <a:ext cx="6023929" cy="41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7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8" y="2340732"/>
            <a:ext cx="3480354" cy="333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그랬던 일론 머스크는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 비트코인이 너무 비싼 것 같다고 하는 한편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일에는 테슬라에서 비트코인을 통한 결제를 지원한다는 소식을 발표하며 비트코인에 대한 변덕스러운 태도를 보여주었음</a:t>
            </a:r>
            <a:r>
              <a:rPr lang="en-US" altLang="ko-KR" dirty="0"/>
              <a:t>.</a:t>
            </a:r>
            <a:endParaRPr lang="en-US" dirty="0"/>
          </a:p>
        </p:txBody>
      </p:sp>
      <p:cxnSp>
        <p:nvCxnSpPr>
          <p:cNvPr id="40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C497C19-989F-45AC-8DFC-261F364C6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16952"/>
            <a:ext cx="0" cy="41304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9060AD3-5768-4FC8-8FD9-0580733F1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6952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536F2378-BE1F-ECB3-A7B4-F7CC486DB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489000" cy="1128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000" dirty="0"/>
              <a:t>2.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r>
              <a:rPr kumimoji="1" lang="ko-KR" altLang="en-US" sz="3000" dirty="0"/>
              <a:t>월 초 </a:t>
            </a:r>
            <a:r>
              <a:rPr kumimoji="1" lang="en-US" altLang="ko-KR" sz="3000" dirty="0"/>
              <a:t>~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4</a:t>
            </a:r>
            <a:r>
              <a:rPr kumimoji="1" lang="ko-KR" altLang="en-US" sz="3000" dirty="0"/>
              <a:t>월 중순까지의 꾸준한 상승세와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일론 머스크</a:t>
            </a:r>
            <a:endParaRPr kumimoji="1" lang="en-US" altLang="en-US" sz="30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0185B0F-A13B-D65C-7C60-DF4B84243C4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02" y="1934160"/>
            <a:ext cx="5964478" cy="2058084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B21570F-92F1-D6CE-3530-7E26B970456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01" y="4009453"/>
            <a:ext cx="5964475" cy="203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59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5A717C-88C4-5941-C3AB-099CF436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10563"/>
            <a:ext cx="3426600" cy="4761237"/>
          </a:xfrm>
        </p:spPr>
        <p:txBody>
          <a:bodyPr anchor="b">
            <a:normAutofit/>
          </a:bodyPr>
          <a:lstStyle/>
          <a:p>
            <a:r>
              <a:rPr kumimoji="1" lang="ko-Kore-KR" altLang="en-US"/>
              <a:t>목차</a:t>
            </a:r>
          </a:p>
        </p:txBody>
      </p:sp>
      <p:cxnSp>
        <p:nvCxnSpPr>
          <p:cNvPr id="23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F4BEDC95-5570-40D9-B5DC-278B25405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340658"/>
            <a:ext cx="0" cy="57015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내용 개체 틀 2">
            <a:extLst>
              <a:ext uri="{FF2B5EF4-FFF2-40B4-BE49-F238E27FC236}">
                <a16:creationId xmlns:a16="http://schemas.microsoft.com/office/drawing/2014/main" id="{B59C4B16-B2C4-36A8-E438-C3AA154294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52750"/>
              </p:ext>
            </p:extLst>
          </p:nvPr>
        </p:nvGraphicFramePr>
        <p:xfrm>
          <a:off x="5046663" y="811213"/>
          <a:ext cx="5283200" cy="476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7307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71926" y="2119463"/>
            <a:ext cx="3480355" cy="372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ko-KR" altLang="en-US" dirty="0"/>
              <a:t>월 중순쯤 일론 머스크가 보인 부정적 태도에 의해 투자자들이 불안감을 느껴 비트코인의 시가가 하락세를 탔고</a:t>
            </a:r>
            <a:r>
              <a:rPr lang="en-US" altLang="ko-KR" dirty="0"/>
              <a:t>,</a:t>
            </a:r>
            <a:r>
              <a:rPr lang="ko-KR" altLang="en-US" dirty="0"/>
              <a:t> 이후 소폭 조정 과정을  거쳐 안정세를 찾다가 </a:t>
            </a:r>
            <a:r>
              <a:rPr lang="en-US" altLang="ko-KR" dirty="0"/>
              <a:t>3</a:t>
            </a:r>
            <a:r>
              <a:rPr lang="ko-KR" altLang="en-US" dirty="0"/>
              <a:t>월에 그가 발표한 파격적인 발언에 의해 다시 상승세에 탄 것으로 분석하였다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70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88686863-900A-74D8-0E68-622938AC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489000" cy="1128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000" dirty="0"/>
              <a:t>2.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r>
              <a:rPr kumimoji="1" lang="ko-KR" altLang="en-US" sz="3000" dirty="0"/>
              <a:t>월 초 </a:t>
            </a:r>
            <a:r>
              <a:rPr kumimoji="1" lang="en-US" altLang="ko-KR" sz="3000" dirty="0"/>
              <a:t>~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4</a:t>
            </a:r>
            <a:r>
              <a:rPr kumimoji="1" lang="ko-KR" altLang="en-US" sz="3000" dirty="0"/>
              <a:t>월 중순까지의 꾸준한 상승세와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일론 머스크</a:t>
            </a:r>
            <a:endParaRPr kumimoji="1" lang="en-US" altLang="en-US" sz="30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0BBAE3D-8252-A847-4FEF-3246C2489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982" y="1928935"/>
            <a:ext cx="6031712" cy="2058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DCF9304-EFF2-1C19-0626-505174219BF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978" y="3987812"/>
            <a:ext cx="6031707" cy="205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6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88686863-900A-74D8-0E68-622938AC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782"/>
            <a:ext cx="9542747" cy="1154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000" dirty="0"/>
              <a:t>3.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4</a:t>
            </a:r>
            <a:r>
              <a:rPr kumimoji="1" lang="ko-KR" altLang="en-US" sz="3000" dirty="0"/>
              <a:t>월 중순부터 시작되어 </a:t>
            </a:r>
            <a:r>
              <a:rPr kumimoji="1" lang="en-US" altLang="ko-KR" sz="3000" dirty="0"/>
              <a:t>7</a:t>
            </a:r>
            <a:r>
              <a:rPr kumimoji="1" lang="ko-KR" altLang="en-US" sz="3000" dirty="0"/>
              <a:t>월 중순까지 지속된 대 하락세</a:t>
            </a:r>
            <a:endParaRPr kumimoji="1" lang="en-US" altLang="en-US" sz="3000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8" y="2778162"/>
            <a:ext cx="3480355" cy="24270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dirty="0"/>
              <a:t>4</a:t>
            </a:r>
            <a:r>
              <a:rPr lang="ko-KR" altLang="en-US" dirty="0"/>
              <a:t>월 중순부터 돌기 시작한 미국 재무부의 암호화폐를 통한 돈세탁 단속에 관한 소문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코인베이스 임원들에 의한 대량의 내부자 주식 매매</a:t>
            </a:r>
            <a:endParaRPr lang="en-US" dirty="0"/>
          </a:p>
        </p:txBody>
      </p:sp>
      <p:sp>
        <p:nvSpPr>
          <p:cNvPr id="41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12D7D48F-0DC4-58FB-88E1-E82E3EECF1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86" y="1928933"/>
            <a:ext cx="6044806" cy="2045187"/>
          </a:xfrm>
          <a:prstGeom prst="rect">
            <a:avLst/>
          </a:prstGeom>
        </p:spPr>
      </p:pic>
      <p:pic>
        <p:nvPicPr>
          <p:cNvPr id="57" name="그림 56" descr="테이블이(가) 표시된 사진&#10;&#10;자동 생성된 설명">
            <a:extLst>
              <a:ext uri="{FF2B5EF4-FFF2-40B4-BE49-F238E27FC236}">
                <a16:creationId xmlns:a16="http://schemas.microsoft.com/office/drawing/2014/main" id="{FCFEE1FC-8852-FA9A-9B97-7322054D9AE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84" y="3991703"/>
            <a:ext cx="6044804" cy="20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05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88686863-900A-74D8-0E68-622938AC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000" dirty="0"/>
              <a:t>3. 4</a:t>
            </a:r>
            <a:r>
              <a:rPr kumimoji="1" lang="ko-KR" altLang="en-US" sz="3000" dirty="0"/>
              <a:t>월 중순부터 시작되어 </a:t>
            </a:r>
            <a:r>
              <a:rPr kumimoji="1" lang="en-US" altLang="ko-KR" sz="3000" dirty="0"/>
              <a:t>7</a:t>
            </a:r>
            <a:r>
              <a:rPr kumimoji="1" lang="ko-KR" altLang="en-US" sz="3000" dirty="0"/>
              <a:t>월 중순까지 지속된 대 하락세</a:t>
            </a:r>
            <a:endParaRPr kumimoji="1" lang="en-US" altLang="en-US" sz="3000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8" y="2250425"/>
            <a:ext cx="3480355" cy="34515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이에 더해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12</a:t>
            </a:r>
            <a:r>
              <a:rPr lang="ko-KR" altLang="en-US" dirty="0"/>
              <a:t>일에는 일론 머스크가 테슬라에서 비트코인을 통한 결제를 중단한다는 발언을 하는 바람에 투자자들이 느낀 엄청난 불안감을 느껴 비트코인의 가격이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13</a:t>
            </a:r>
            <a:r>
              <a:rPr lang="ko-KR" altLang="en-US" dirty="0"/>
              <a:t>일까지 폭락하는데 일조하였다고 분석하였음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7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52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54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A64C0748-74A9-6719-E7C5-E2710355026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61" y="1933184"/>
            <a:ext cx="6045032" cy="200577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183D517-385F-46F8-D046-FBD74C79416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84" y="3938954"/>
            <a:ext cx="6045027" cy="21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67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88686863-900A-74D8-0E68-622938AC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5" y="552782"/>
            <a:ext cx="4835766" cy="1643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000" dirty="0"/>
              <a:t>4.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7</a:t>
            </a:r>
            <a:r>
              <a:rPr kumimoji="1" lang="ko-KR" altLang="en-US" sz="3000" dirty="0"/>
              <a:t>월 중순부터 </a:t>
            </a:r>
            <a:r>
              <a:rPr kumimoji="1" lang="en-US" altLang="ko-KR" sz="3000" dirty="0"/>
              <a:t>11</a:t>
            </a:r>
            <a:r>
              <a:rPr kumimoji="1" lang="ko-KR" altLang="en-US" sz="3000" dirty="0"/>
              <a:t>월 초까지 다시 시작된 상승세</a:t>
            </a:r>
            <a:endParaRPr kumimoji="1" lang="en-US" altLang="en-US" sz="3000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5907024" y="2735229"/>
            <a:ext cx="4423224" cy="3108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7</a:t>
            </a:r>
            <a:r>
              <a:rPr lang="ko-KR" altLang="en-US" dirty="0"/>
              <a:t>월 중순 들어 여러 공식 석상에서 일론 머스크를 비롯한 유명 인플루언서들이 다시 긍정적인 발언을 하기 시작하였음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떨어질대로 떨어진 비트코인의 시가가 이에 힘입어 다시 오르기 시작한 것으로 분석함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3" name="Main Frame">
            <a:extLst>
              <a:ext uri="{FF2B5EF4-FFF2-40B4-BE49-F238E27FC236}">
                <a16:creationId xmlns:a16="http://schemas.microsoft.com/office/drawing/2014/main" id="{60B98957-D5C0-4FFC-8987-C5D8A06F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0546" y="334928"/>
            <a:ext cx="6263710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B123B9E-16C1-47FC-BA6E-0B62BE4F2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2133" y="2400300"/>
            <a:ext cx="5186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Main Horizontal Connector">
            <a:extLst>
              <a:ext uri="{FF2B5EF4-FFF2-40B4-BE49-F238E27FC236}">
                <a16:creationId xmlns:a16="http://schemas.microsoft.com/office/drawing/2014/main" id="{51DA9589-40B0-4B65-A035-81057865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0546" y="6047437"/>
            <a:ext cx="5188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9D4B9E3-F956-7482-0F24-7DD94E2348D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26" y="3429000"/>
            <a:ext cx="5039995" cy="309407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BD7713FD-BED2-6E40-E8A7-A6582FBB8B5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26" y="334928"/>
            <a:ext cx="5039995" cy="30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5943010" y="2414299"/>
            <a:ext cx="4423224" cy="3633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9</a:t>
            </a:r>
            <a:r>
              <a:rPr lang="ko-KR" altLang="en-US" sz="1800" dirty="0"/>
              <a:t>월에는 큰 사건</a:t>
            </a:r>
            <a:r>
              <a:rPr lang="en-US" altLang="ko-KR" sz="1800" dirty="0"/>
              <a:t>,</a:t>
            </a:r>
            <a:r>
              <a:rPr lang="ko-KR" altLang="en-US" sz="1800" dirty="0"/>
              <a:t> 사고가 발생했다는 사실을 찾아볼 수 없었음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대신 해외에서도 사용할 정도로 </a:t>
            </a:r>
            <a:r>
              <a:rPr lang="en-US" altLang="ko-KR" sz="1800" dirty="0"/>
              <a:t>“9</a:t>
            </a:r>
            <a:r>
              <a:rPr lang="ko-KR" altLang="en-US" sz="1800" dirty="0"/>
              <a:t>월 징크스</a:t>
            </a:r>
            <a:r>
              <a:rPr lang="en-US" altLang="ko-KR" sz="1800" dirty="0"/>
              <a:t>”</a:t>
            </a:r>
            <a:r>
              <a:rPr lang="ko-KR" altLang="en-US" sz="1800" dirty="0"/>
              <a:t>라는 말이 유명한 은어인 것을 확인하고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2017</a:t>
            </a:r>
            <a:r>
              <a:rPr lang="ko-KR" altLang="en-US" sz="1800" dirty="0"/>
              <a:t>년부터 </a:t>
            </a:r>
            <a:r>
              <a:rPr lang="en-US" altLang="ko-KR" sz="1800" dirty="0"/>
              <a:t>2020</a:t>
            </a:r>
            <a:r>
              <a:rPr lang="ko-KR" altLang="en-US" sz="1800" dirty="0"/>
              <a:t>년까지의 데이터를 확인해본 결과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9</a:t>
            </a:r>
            <a:r>
              <a:rPr lang="ko-KR" altLang="en-US" sz="1800" dirty="0"/>
              <a:t>월에는 대체로 계속 하락세인 것을 확인함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따라서 </a:t>
            </a:r>
            <a:r>
              <a:rPr lang="en-US" altLang="ko-KR" sz="1800" dirty="0"/>
              <a:t>9</a:t>
            </a:r>
            <a:r>
              <a:rPr lang="ko-KR" altLang="en-US" sz="1800" dirty="0"/>
              <a:t>월의 하락은 일종의 트렌드가 드러난 것으로 분석하였음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sp>
        <p:nvSpPr>
          <p:cNvPr id="40" name="Main Frame">
            <a:extLst>
              <a:ext uri="{FF2B5EF4-FFF2-40B4-BE49-F238E27FC236}">
                <a16:creationId xmlns:a16="http://schemas.microsoft.com/office/drawing/2014/main" id="{60B98957-D5C0-4FFC-8987-C5D8A06F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0546" y="334928"/>
            <a:ext cx="6263710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123B9E-16C1-47FC-BA6E-0B62BE4F2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2133" y="2400300"/>
            <a:ext cx="5186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Main Horizontal Connector">
            <a:extLst>
              <a:ext uri="{FF2B5EF4-FFF2-40B4-BE49-F238E27FC236}">
                <a16:creationId xmlns:a16="http://schemas.microsoft.com/office/drawing/2014/main" id="{51DA9589-40B0-4B65-A035-81057865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0546" y="6047437"/>
            <a:ext cx="5188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F97A253A-3A35-0951-5582-8BA19279E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5" y="552782"/>
            <a:ext cx="4835766" cy="1643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000" dirty="0"/>
              <a:t>4.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7</a:t>
            </a:r>
            <a:r>
              <a:rPr kumimoji="1" lang="ko-KR" altLang="en-US" sz="3000" dirty="0"/>
              <a:t>월 중순부터 </a:t>
            </a:r>
            <a:r>
              <a:rPr kumimoji="1" lang="en-US" altLang="ko-KR" sz="3000" dirty="0"/>
              <a:t>11</a:t>
            </a:r>
            <a:r>
              <a:rPr kumimoji="1" lang="ko-KR" altLang="en-US" sz="3000" dirty="0"/>
              <a:t>월 초까지 다시 시작된 상승세</a:t>
            </a:r>
            <a:endParaRPr kumimoji="1" lang="en-US" altLang="en-US" sz="3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134AB3E-F336-D503-1A79-75947A8156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5" y="334926"/>
            <a:ext cx="4981560" cy="30940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96AC4B-1465-7D1B-0615-2CF8179584A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4" y="3429000"/>
            <a:ext cx="4981561" cy="30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88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Main Frame">
            <a:extLst>
              <a:ext uri="{FF2B5EF4-FFF2-40B4-BE49-F238E27FC236}">
                <a16:creationId xmlns:a16="http://schemas.microsoft.com/office/drawing/2014/main" id="{60B98957-D5C0-4FFC-8987-C5D8A06F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0546" y="334928"/>
            <a:ext cx="6263710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97A253A-3A35-0951-5582-8BA19279E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5" y="552782"/>
            <a:ext cx="4905278" cy="1643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000" dirty="0"/>
              <a:t>4. 7</a:t>
            </a:r>
            <a:r>
              <a:rPr kumimoji="1" lang="ko-KR" altLang="en-US" sz="3000" dirty="0"/>
              <a:t>월 중순부터 </a:t>
            </a:r>
            <a:r>
              <a:rPr kumimoji="1" lang="en-US" altLang="ko-KR" sz="3000" dirty="0"/>
              <a:t>11</a:t>
            </a:r>
            <a:r>
              <a:rPr kumimoji="1" lang="ko-KR" altLang="en-US" sz="3000" dirty="0"/>
              <a:t>월 초까지 다시 시작된 상승세</a:t>
            </a:r>
            <a:endParaRPr kumimoji="1" lang="en-US" altLang="en-US" sz="3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123B9E-16C1-47FC-BA6E-0B62BE4F2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2133" y="2400300"/>
            <a:ext cx="5186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5943010" y="2605716"/>
            <a:ext cx="4423224" cy="3312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미국 중앙은행인 연준의 의장은 의회에 출석해서 암호화폐를 규제할 생각이 없으며</a:t>
            </a:r>
            <a:r>
              <a:rPr lang="en-US" altLang="ko-KR" dirty="0"/>
              <a:t>,</a:t>
            </a:r>
            <a:r>
              <a:rPr lang="ko-KR" altLang="en-US" dirty="0"/>
              <a:t> 비트코인을 안전하게 거래하는 방법에 관해 호의적인 반응을 보였음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이에 따라 많은 투자자들이 안심하고 활발하게 투자를 이어나가 시가가 쭉 상승한 것으로 분석함</a:t>
            </a:r>
            <a:r>
              <a:rPr lang="en-US" altLang="ko-KR" dirty="0"/>
              <a:t>.</a:t>
            </a:r>
            <a:endParaRPr lang="en-US" dirty="0"/>
          </a:p>
        </p:txBody>
      </p:sp>
      <p:cxnSp>
        <p:nvCxnSpPr>
          <p:cNvPr id="46" name="Main Horizontal Connector">
            <a:extLst>
              <a:ext uri="{FF2B5EF4-FFF2-40B4-BE49-F238E27FC236}">
                <a16:creationId xmlns:a16="http://schemas.microsoft.com/office/drawing/2014/main" id="{51DA9589-40B0-4B65-A035-81057865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0546" y="6047437"/>
            <a:ext cx="5188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F707BD3-93C2-7499-64C2-1B10F148D9A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27" y="330442"/>
            <a:ext cx="5037978" cy="3098558"/>
          </a:xfrm>
          <a:prstGeom prst="rect">
            <a:avLst/>
          </a:prstGeom>
        </p:spPr>
      </p:pic>
      <p:pic>
        <p:nvPicPr>
          <p:cNvPr id="12" name="그림 11" descr="사람, 실내, 남자, 벽이(가) 표시된 사진&#10;&#10;자동 생성된 설명">
            <a:extLst>
              <a:ext uri="{FF2B5EF4-FFF2-40B4-BE49-F238E27FC236}">
                <a16:creationId xmlns:a16="http://schemas.microsoft.com/office/drawing/2014/main" id="{73733D7A-0067-3915-2E30-DD51C19E6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0" y="3429000"/>
            <a:ext cx="5039995" cy="30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56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Main Frame">
            <a:extLst>
              <a:ext uri="{FF2B5EF4-FFF2-40B4-BE49-F238E27FC236}">
                <a16:creationId xmlns:a16="http://schemas.microsoft.com/office/drawing/2014/main" id="{60B98957-D5C0-4FFC-8987-C5D8A06F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0546" y="334928"/>
            <a:ext cx="6263710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97A253A-3A35-0951-5582-8BA19279E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6" y="552782"/>
            <a:ext cx="4980931" cy="1643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000" dirty="0"/>
              <a:t>5.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11</a:t>
            </a:r>
            <a:r>
              <a:rPr kumimoji="1" lang="ko-KR" altLang="en-US" sz="3000" dirty="0"/>
              <a:t>월 초부터 연말까지 지속된 꾸준한 하락세</a:t>
            </a:r>
            <a:endParaRPr kumimoji="1" lang="en-US" altLang="en-US" sz="3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123B9E-16C1-47FC-BA6E-0B62BE4F2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2133" y="2400300"/>
            <a:ext cx="5186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5943010" y="2400300"/>
            <a:ext cx="4423224" cy="3647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900" dirty="0"/>
              <a:t>11</a:t>
            </a:r>
            <a:r>
              <a:rPr lang="ko-KR" altLang="en-US" sz="1900" dirty="0"/>
              <a:t>월 </a:t>
            </a:r>
            <a:r>
              <a:rPr lang="en-US" altLang="ko-KR" sz="1900" dirty="0"/>
              <a:t>3</a:t>
            </a:r>
            <a:r>
              <a:rPr lang="ko-KR" altLang="en-US" sz="1900" dirty="0"/>
              <a:t>일</a:t>
            </a:r>
            <a:r>
              <a:rPr lang="en-US" altLang="ko-KR" sz="1900" dirty="0"/>
              <a:t>,</a:t>
            </a:r>
            <a:r>
              <a:rPr lang="ko-KR" altLang="en-US" sz="1900" dirty="0"/>
              <a:t> 미국 연준에서는 자산 매입 규모를 축소하겠다는 테이퍼링을 예고</a:t>
            </a:r>
            <a:r>
              <a:rPr lang="en-US" altLang="ko-KR" sz="19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900" dirty="0"/>
              <a:t>11</a:t>
            </a:r>
            <a:r>
              <a:rPr lang="ko-KR" altLang="en-US" sz="1900" dirty="0"/>
              <a:t>월 </a:t>
            </a:r>
            <a:r>
              <a:rPr lang="en-US" altLang="ko-KR" sz="1900" dirty="0"/>
              <a:t>11</a:t>
            </a:r>
            <a:r>
              <a:rPr lang="ko-KR" altLang="en-US" sz="1900" dirty="0"/>
              <a:t>일</a:t>
            </a:r>
            <a:r>
              <a:rPr lang="en-US" altLang="ko-KR" sz="1900" dirty="0"/>
              <a:t>,</a:t>
            </a:r>
            <a:r>
              <a:rPr lang="ko-KR" altLang="en-US" sz="1900" dirty="0"/>
              <a:t> 오미크론 최초 보고</a:t>
            </a:r>
            <a:r>
              <a:rPr lang="en-US" altLang="ko-KR" sz="19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900" dirty="0"/>
              <a:t>12</a:t>
            </a:r>
            <a:r>
              <a:rPr lang="ko-KR" altLang="en-US" sz="1900" dirty="0"/>
              <a:t>월 </a:t>
            </a:r>
            <a:r>
              <a:rPr lang="en-US" altLang="ko-KR" sz="1900" dirty="0"/>
              <a:t>6</a:t>
            </a:r>
            <a:r>
              <a:rPr lang="ko-KR" altLang="en-US" sz="1900" dirty="0"/>
              <a:t>일</a:t>
            </a:r>
            <a:r>
              <a:rPr lang="en-US" altLang="ko-KR" sz="1900" dirty="0"/>
              <a:t>,</a:t>
            </a:r>
            <a:r>
              <a:rPr lang="ko-KR" altLang="en-US" sz="1900" dirty="0"/>
              <a:t> 세계 최대 비트코인 거래소 중 하나인 후오비에서 중국인들을 대상으로 한 가상 화폐 거래 서비스 중단 발표</a:t>
            </a:r>
            <a:endParaRPr lang="en-US" altLang="ko-KR" sz="1900" dirty="0"/>
          </a:p>
          <a:p>
            <a:pPr>
              <a:lnSpc>
                <a:spcPct val="120000"/>
              </a:lnSpc>
            </a:pPr>
            <a:r>
              <a:rPr lang="ko-KR" altLang="en-US" sz="1900" dirty="0"/>
              <a:t>이 모든 악재가 겹쳐 비트코인의 시세는 연말까지 계속해서 하락세를 보인 것으로 분석함</a:t>
            </a:r>
            <a:r>
              <a:rPr lang="en-US" altLang="ko-KR" sz="1900" dirty="0"/>
              <a:t>.</a:t>
            </a:r>
            <a:endParaRPr lang="en-US" sz="1900" dirty="0"/>
          </a:p>
        </p:txBody>
      </p:sp>
      <p:cxnSp>
        <p:nvCxnSpPr>
          <p:cNvPr id="46" name="Main Horizontal Connector">
            <a:extLst>
              <a:ext uri="{FF2B5EF4-FFF2-40B4-BE49-F238E27FC236}">
                <a16:creationId xmlns:a16="http://schemas.microsoft.com/office/drawing/2014/main" id="{51DA9589-40B0-4B65-A035-81057865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0546" y="6047437"/>
            <a:ext cx="5188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D3B4DC4-128C-502C-B9A8-0E74E097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5" y="334928"/>
            <a:ext cx="5035587" cy="3345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094B10-D06B-336C-BBA3-8164B1DDF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7" y="3680520"/>
            <a:ext cx="5039995" cy="284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15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666045-A5A9-F70D-095F-2A056FCB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34" y="663959"/>
            <a:ext cx="6025257" cy="4003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kumimoji="1" lang="en-US" altLang="ko-KR" sz="5400" dirty="0"/>
              <a:t>2021</a:t>
            </a:r>
            <a:r>
              <a:rPr kumimoji="1" lang="ko-KR" altLang="en-US" sz="5400" dirty="0"/>
              <a:t>년의 시가 추이를 통한 </a:t>
            </a:r>
            <a:r>
              <a:rPr kumimoji="1" lang="en-US" altLang="ko-KR" sz="5400" dirty="0"/>
              <a:t>2022</a:t>
            </a:r>
            <a:r>
              <a:rPr kumimoji="1" lang="ko-KR" altLang="en-US" sz="5400" dirty="0"/>
              <a:t>년도 시가 예측</a:t>
            </a:r>
            <a:endParaRPr kumimoji="1" lang="en-US" altLang="en-US" sz="5400" dirty="0"/>
          </a:p>
        </p:txBody>
      </p: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75F5E9C2-BA14-24F9-3E5F-7B7BECD20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220" y="1370948"/>
            <a:ext cx="3634570" cy="3634570"/>
          </a:xfrm>
          <a:prstGeom prst="rect">
            <a:avLst/>
          </a:prstGeom>
        </p:spPr>
      </p:pic>
      <p:sp>
        <p:nvSpPr>
          <p:cNvPr id="42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C5E5418-FB62-4855-B2D4-B3BA3E8E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334923"/>
            <a:ext cx="0" cy="5712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64D5C8D-3333-4172-8FBC-0B9A7625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2558" y="4991100"/>
            <a:ext cx="6064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519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76CBEE6-1A87-86F0-DAA1-93E2C4BC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46" y="565507"/>
            <a:ext cx="8531349" cy="1154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200" dirty="0"/>
              <a:t>2021</a:t>
            </a:r>
            <a:r>
              <a:rPr kumimoji="1" lang="ko-KR" altLang="en-US" sz="3200" dirty="0"/>
              <a:t>년의 시가 추이를 통한 </a:t>
            </a:r>
            <a:r>
              <a:rPr kumimoji="1" lang="en-US" altLang="ko-KR" sz="3200" dirty="0"/>
              <a:t>2022</a:t>
            </a:r>
            <a:r>
              <a:rPr kumimoji="1" lang="ko-KR" altLang="en-US" sz="3200" dirty="0"/>
              <a:t>년도 시가 예측</a:t>
            </a:r>
            <a:endParaRPr kumimoji="1" lang="en-US" altLang="en-US" sz="3200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8" y="2391995"/>
            <a:ext cx="3480355" cy="3174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dirty="0"/>
              <a:t>그림은 </a:t>
            </a:r>
            <a:r>
              <a:rPr lang="en-US" altLang="ko-KR" dirty="0"/>
              <a:t>2021</a:t>
            </a:r>
            <a:r>
              <a:rPr lang="ko-KR" altLang="en-US" dirty="0"/>
              <a:t>년 한 해동안의 시가에 대한 모델을 생성한 것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빨간 선이 모델이고</a:t>
            </a:r>
            <a:r>
              <a:rPr lang="en-US" altLang="ko-KR" dirty="0"/>
              <a:t>,</a:t>
            </a:r>
            <a:r>
              <a:rPr lang="ko-KR" altLang="en-US" dirty="0"/>
              <a:t> 시가 변화의 상승</a:t>
            </a:r>
            <a:r>
              <a:rPr lang="en-US" altLang="ko-KR" dirty="0"/>
              <a:t>,</a:t>
            </a:r>
            <a:r>
              <a:rPr lang="ko-KR" altLang="en-US" dirty="0"/>
              <a:t> 하락세는 표현되지 않지만 시가의 값 자체는 연말에 갈수록 수렴해가는 모습을 보여줌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0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94CABDC-4419-C6DF-EE37-59B917B65A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84" y="1928935"/>
            <a:ext cx="6044814" cy="41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63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76CBEE6-1A87-86F0-DAA1-93E2C4BC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754" y="565507"/>
            <a:ext cx="8548934" cy="1154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200" dirty="0"/>
              <a:t>2021</a:t>
            </a:r>
            <a:r>
              <a:rPr kumimoji="1" lang="ko-KR" altLang="en-US" sz="3200" dirty="0"/>
              <a:t>년의 시가 추이를 통한 </a:t>
            </a:r>
            <a:r>
              <a:rPr kumimoji="1" lang="en-US" altLang="ko-KR" sz="3200" dirty="0"/>
              <a:t>2022</a:t>
            </a:r>
            <a:r>
              <a:rPr kumimoji="1" lang="ko-KR" altLang="en-US" sz="3200" dirty="0"/>
              <a:t>년도 시가 예측</a:t>
            </a:r>
            <a:endParaRPr kumimoji="1" lang="en-US" altLang="en-US" sz="3200" dirty="0"/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7" y="1911351"/>
            <a:ext cx="3480355" cy="4136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700" dirty="0"/>
              <a:t>위의 그림은 </a:t>
            </a:r>
            <a:r>
              <a:rPr lang="en-US" altLang="ko-KR" sz="1700" dirty="0"/>
              <a:t>2022</a:t>
            </a:r>
            <a:r>
              <a:rPr lang="ko-KR" altLang="en-US" sz="1700" dirty="0"/>
              <a:t>년의 시가가 어떻게 끝날 것인지 예측한 그래프임</a:t>
            </a:r>
            <a:r>
              <a:rPr lang="en-US" altLang="ko-KR" sz="17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700" dirty="0"/>
              <a:t>2022</a:t>
            </a:r>
            <a:r>
              <a:rPr lang="ko-KR" altLang="en-US" sz="1700" dirty="0"/>
              <a:t>년을 큰 그림으로 보았을 때는 </a:t>
            </a:r>
            <a:r>
              <a:rPr lang="en-US" altLang="ko-KR" sz="1700" dirty="0"/>
              <a:t>2021</a:t>
            </a:r>
            <a:r>
              <a:rPr lang="ko-KR" altLang="en-US" sz="1700" dirty="0"/>
              <a:t>년도에 비해 조금 더 높은 가격으로 한 해 시장이 마감되지 않을까 예측할 수 있음</a:t>
            </a:r>
            <a:r>
              <a:rPr lang="en-US" altLang="ko-KR" sz="17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700" dirty="0"/>
              <a:t>아래의 그림은 조금 더 구체적으로 예측을 하고 싶어 고차원 선형 분석 모델을 이용한 것이지만</a:t>
            </a:r>
            <a:r>
              <a:rPr lang="en-US" altLang="ko-KR" sz="1700" dirty="0"/>
              <a:t>,</a:t>
            </a:r>
            <a:r>
              <a:rPr lang="ko-KR" altLang="en-US" sz="1700" dirty="0"/>
              <a:t> 예측 값들이 튀는 모습을 보임</a:t>
            </a:r>
            <a:r>
              <a:rPr lang="en-US" altLang="ko-KR" sz="1700" dirty="0"/>
              <a:t>.</a:t>
            </a:r>
          </a:p>
          <a:p>
            <a:pPr>
              <a:lnSpc>
                <a:spcPct val="120000"/>
              </a:lnSpc>
            </a:pPr>
            <a:endParaRPr lang="en-US" sz="1700" dirty="0"/>
          </a:p>
        </p:txBody>
      </p:sp>
      <p:sp>
        <p:nvSpPr>
          <p:cNvPr id="40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5B5A96E-0D0E-E5F8-AFB4-0140AD9DE6B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84" y="1918449"/>
            <a:ext cx="6044811" cy="208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1B65B7-6A33-4F31-30CA-5CB73CD16CC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24" y="3976216"/>
            <a:ext cx="6038168" cy="20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666045-A5A9-F70D-095F-2A056FCB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845" y="663959"/>
            <a:ext cx="6081452" cy="50485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kumimoji="1" lang="en-US" altLang="en-US" sz="5400" dirty="0"/>
              <a:t>데이터를</a:t>
            </a:r>
            <a:r>
              <a:rPr kumimoji="1" lang="en-US" altLang="ko-KR" sz="5400" dirty="0"/>
              <a:t> </a:t>
            </a:r>
            <a:r>
              <a:rPr kumimoji="1" lang="ko-KR" altLang="en-US" sz="5400" dirty="0"/>
              <a:t>정제하고 분석한 방법 </a:t>
            </a:r>
            <a:endParaRPr kumimoji="1" lang="en-US" altLang="en-US" sz="5400" dirty="0"/>
          </a:p>
        </p:txBody>
      </p:sp>
      <p:cxnSp>
        <p:nvCxnSpPr>
          <p:cNvPr id="20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A37E3E-52D3-44C9-B418-2D26B214C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8100" y="334928"/>
            <a:ext cx="0" cy="57125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160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76CBEE6-1A87-86F0-DAA1-93E2C4BC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 dirty="0"/>
              <a:t>2021</a:t>
            </a:r>
            <a:r>
              <a:rPr kumimoji="1" lang="ko-KR" altLang="en-US" sz="3700" dirty="0"/>
              <a:t>년의 시가 추이를 통한 </a:t>
            </a:r>
            <a:r>
              <a:rPr kumimoji="1" lang="en-US" altLang="ko-KR" sz="3700" dirty="0"/>
              <a:t>2022</a:t>
            </a:r>
            <a:r>
              <a:rPr kumimoji="1" lang="ko-KR" altLang="en-US" sz="3700" dirty="0"/>
              <a:t>년도 시가 예측</a:t>
            </a:r>
            <a:endParaRPr kumimoji="1" lang="en-US" altLang="en-US" sz="37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2841E0-4B59-4464-9A2D-63EB88CC5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8181843E-77BB-6B47-BB9C-0575EC01E5A8}"/>
              </a:ext>
            </a:extLst>
          </p:cNvPr>
          <p:cNvSpPr txBox="1">
            <a:spLocks/>
          </p:cNvSpPr>
          <p:nvPr/>
        </p:nvSpPr>
        <p:spPr>
          <a:xfrm>
            <a:off x="841248" y="2200877"/>
            <a:ext cx="3467584" cy="3545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2022</a:t>
            </a:r>
            <a:r>
              <a:rPr lang="ko-KR" altLang="en-US" dirty="0"/>
              <a:t>년도가 끝나는 시점의 시가를 예측하기 위해서 사용한 선형 모델은 중간의 변곡점들이 나타나지 않아 </a:t>
            </a:r>
            <a:r>
              <a:rPr lang="en-US" altLang="ko-KR" dirty="0"/>
              <a:t>9%</a:t>
            </a:r>
            <a:r>
              <a:rPr lang="ko-KR" altLang="en-US" dirty="0"/>
              <a:t>만을 설명하지만</a:t>
            </a:r>
            <a:r>
              <a:rPr lang="en-US" altLang="ko-KR" dirty="0"/>
              <a:t>,</a:t>
            </a:r>
            <a:r>
              <a:rPr lang="ko-KR" altLang="en-US" dirty="0"/>
              <a:t> 고차 </a:t>
            </a:r>
            <a:r>
              <a:rPr lang="ko-KR" altLang="en-US" dirty="0" err="1"/>
              <a:t>모델으로</a:t>
            </a:r>
            <a:r>
              <a:rPr lang="ko-KR" altLang="en-US" dirty="0"/>
              <a:t> 갈 수록 값은 튀지만 </a:t>
            </a:r>
            <a:r>
              <a:rPr lang="en-US" altLang="ko-KR" dirty="0"/>
              <a:t>85%</a:t>
            </a:r>
            <a:r>
              <a:rPr lang="ko-KR" altLang="en-US" dirty="0" err="1"/>
              <a:t>를</a:t>
            </a:r>
            <a:r>
              <a:rPr lang="ko-KR" altLang="en-US" dirty="0"/>
              <a:t> 설명하며 정확도가 올라가는 추이를 보임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8CFF4-C777-4C6C-B7C7-0A7E5FADE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1768" y="1905000"/>
            <a:ext cx="0" cy="414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2EAA878-C41E-3901-C131-382DA9D06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666" y="1904999"/>
            <a:ext cx="3071032" cy="4140063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BA34D2F-4BE8-4777-9058-870C44F72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01146" y="1905000"/>
            <a:ext cx="0" cy="414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FAEEF58-B285-6ED9-1D66-66B206C25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767" y="1902511"/>
            <a:ext cx="3047552" cy="4140060"/>
          </a:xfrm>
          <a:prstGeom prst="rect">
            <a:avLst/>
          </a:prstGeom>
        </p:spPr>
      </p:pic>
      <p:sp>
        <p:nvSpPr>
          <p:cNvPr id="8" name="도넛[D] 7">
            <a:extLst>
              <a:ext uri="{FF2B5EF4-FFF2-40B4-BE49-F238E27FC236}">
                <a16:creationId xmlns:a16="http://schemas.microsoft.com/office/drawing/2014/main" id="{0AA964F4-9CE0-71B4-F0E9-CD326D8C23CC}"/>
              </a:ext>
            </a:extLst>
          </p:cNvPr>
          <p:cNvSpPr/>
          <p:nvPr/>
        </p:nvSpPr>
        <p:spPr>
          <a:xfrm>
            <a:off x="4628287" y="5474825"/>
            <a:ext cx="1467707" cy="271869"/>
          </a:xfrm>
          <a:prstGeom prst="donut">
            <a:avLst>
              <a:gd name="adj" fmla="val 37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0" name="도넛[D] 19">
            <a:extLst>
              <a:ext uri="{FF2B5EF4-FFF2-40B4-BE49-F238E27FC236}">
                <a16:creationId xmlns:a16="http://schemas.microsoft.com/office/drawing/2014/main" id="{695867C2-2132-66B7-747A-83DE3742F373}"/>
              </a:ext>
            </a:extLst>
          </p:cNvPr>
          <p:cNvSpPr/>
          <p:nvPr/>
        </p:nvSpPr>
        <p:spPr>
          <a:xfrm>
            <a:off x="7654184" y="5625196"/>
            <a:ext cx="1467707" cy="271869"/>
          </a:xfrm>
          <a:prstGeom prst="donut">
            <a:avLst>
              <a:gd name="adj" fmla="val 37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437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서명 라인 위에 놓인 펜">
            <a:extLst>
              <a:ext uri="{FF2B5EF4-FFF2-40B4-BE49-F238E27FC236}">
                <a16:creationId xmlns:a16="http://schemas.microsoft.com/office/drawing/2014/main" id="{9BCBAE33-55BB-B4C5-C49E-A01D61579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1B00A1-15D3-42C2-B2D9-578BAF9A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145" y="4991100"/>
            <a:ext cx="10381553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666045-A5A9-F70D-095F-2A056FCB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742" y="663960"/>
            <a:ext cx="5502555" cy="35941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kumimoji="1" lang="ko-KR" altLang="en-US" sz="5400" dirty="0">
                <a:solidFill>
                  <a:srgbClr val="FFFFFF"/>
                </a:solidFill>
              </a:rPr>
              <a:t>결론</a:t>
            </a:r>
            <a:endParaRPr kumimoji="1" lang="en-US" altLang="en-US" sz="5400" dirty="0">
              <a:solidFill>
                <a:srgbClr val="FFFFFF"/>
              </a:solidFill>
            </a:endParaRPr>
          </a:p>
        </p:txBody>
      </p:sp>
      <p:cxnSp>
        <p:nvCxnSpPr>
          <p:cNvPr id="70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835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E9E9EE8-C937-542D-3789-9075C328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489000" cy="937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ko-KR" altLang="en-US" dirty="0"/>
              <a:t>결론</a:t>
            </a:r>
            <a:endParaRPr kumimoji="1" lang="en-US" altLang="en-US" dirty="0"/>
          </a:p>
        </p:txBody>
      </p:sp>
      <p:cxnSp>
        <p:nvCxnSpPr>
          <p:cNvPr id="37" name="Straight Connector 28">
            <a:extLst>
              <a:ext uri="{FF2B5EF4-FFF2-40B4-BE49-F238E27FC236}">
                <a16:creationId xmlns:a16="http://schemas.microsoft.com/office/drawing/2014/main" id="{642E753A-9EC8-4017-973A-6477BEF0A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2027271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extBox 4">
            <a:extLst>
              <a:ext uri="{FF2B5EF4-FFF2-40B4-BE49-F238E27FC236}">
                <a16:creationId xmlns:a16="http://schemas.microsoft.com/office/drawing/2014/main" id="{6319795A-F107-AF7F-1DDE-D4B25E7562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092743"/>
              </p:ext>
            </p:extLst>
          </p:nvPr>
        </p:nvGraphicFramePr>
        <p:xfrm>
          <a:off x="841375" y="2362200"/>
          <a:ext cx="9488488" cy="334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909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177F84-FCBF-E2C4-2D07-3205C28B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>
            <a:normAutofit/>
          </a:bodyPr>
          <a:lstStyle/>
          <a:p>
            <a:r>
              <a:rPr kumimoji="1" lang="ko-Kore-KR" altLang="en-US" dirty="0"/>
              <a:t>데이터를</a:t>
            </a:r>
            <a:r>
              <a:rPr kumimoji="1" lang="ko-KR" altLang="en-US" dirty="0"/>
              <a:t> 정제하고 분석한 방법</a:t>
            </a:r>
            <a:endParaRPr kumimoji="1" lang="ko-Kore-KR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D7EA35-954F-95F3-6997-FE0466546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617643"/>
            <a:ext cx="3480355" cy="2715263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캐글에서 수집한 </a:t>
            </a:r>
            <a:r>
              <a:rPr lang="en-US" altLang="ko-KR" dirty="0"/>
              <a:t>‘Bitcoin Data with Indicators’</a:t>
            </a:r>
            <a:r>
              <a:rPr lang="ko-KR" altLang="en-US" dirty="0"/>
              <a:t> 데이터를 통해 분석함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데이터셋은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2021</a:t>
            </a:r>
            <a:r>
              <a:rPr lang="ko-KR" altLang="en-US" dirty="0"/>
              <a:t>년의 </a:t>
            </a:r>
            <a:r>
              <a:rPr lang="en-US" altLang="ko-KR" dirty="0"/>
              <a:t>5</a:t>
            </a:r>
            <a:r>
              <a:rPr lang="ko-KR" altLang="en-US" dirty="0"/>
              <a:t>년간 비트코인에 관한 수치를 제공함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49FAF967-7E2D-D969-8176-D7A5529CA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02" y="3136610"/>
            <a:ext cx="5393795" cy="1685561"/>
          </a:xfrm>
          <a:prstGeom prst="rect">
            <a:avLst/>
          </a:prstGeom>
        </p:spPr>
      </p:pic>
      <p:sp>
        <p:nvSpPr>
          <p:cNvPr id="39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51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177F84-FCBF-E2C4-2D07-3205C28B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>
            <a:normAutofit/>
          </a:bodyPr>
          <a:lstStyle/>
          <a:p>
            <a:r>
              <a:rPr kumimoji="1" lang="ko-Kore-KR" altLang="en-US" dirty="0"/>
              <a:t>데이터를</a:t>
            </a:r>
            <a:r>
              <a:rPr kumimoji="1" lang="ko-KR" altLang="en-US" dirty="0"/>
              <a:t> 정제하고 분석한 방법</a:t>
            </a:r>
            <a:endParaRPr kumimoji="1" lang="ko-Kore-KR" altLang="en-US" dirty="0"/>
          </a:p>
        </p:txBody>
      </p:sp>
      <p:sp>
        <p:nvSpPr>
          <p:cNvPr id="15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2FD2849-3B8E-BF35-DDB4-BB1FAAE1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06" y="3179399"/>
            <a:ext cx="5834791" cy="1490570"/>
          </a:xfrm>
          <a:prstGeom prst="rect">
            <a:avLst/>
          </a:prstGeom>
        </p:spPr>
      </p:pic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968E833A-CD62-DFCD-861E-401831A5F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94231"/>
            <a:ext cx="3480355" cy="3563968"/>
          </a:xfrm>
        </p:spPr>
        <p:txBody>
          <a:bodyPr anchor="t">
            <a:normAutofit fontScale="92500" lnSpcReduction="20000"/>
          </a:bodyPr>
          <a:lstStyle/>
          <a:p>
            <a:r>
              <a:rPr lang="ko-KR" altLang="en-US" dirty="0"/>
              <a:t>데이터의 속성 값들로는 날짜</a:t>
            </a:r>
            <a:r>
              <a:rPr lang="en-US" altLang="ko-KR" dirty="0"/>
              <a:t>,</a:t>
            </a:r>
            <a:r>
              <a:rPr lang="ko-KR" altLang="en-US" dirty="0"/>
              <a:t> 시가</a:t>
            </a:r>
            <a:r>
              <a:rPr lang="en-US" altLang="ko-KR" dirty="0"/>
              <a:t>,</a:t>
            </a:r>
            <a:r>
              <a:rPr lang="ko-KR" altLang="en-US" dirty="0"/>
              <a:t> 최고가</a:t>
            </a:r>
            <a:r>
              <a:rPr lang="en-US" altLang="ko-KR" dirty="0"/>
              <a:t>,</a:t>
            </a:r>
            <a:r>
              <a:rPr lang="ko-KR" altLang="en-US" dirty="0"/>
              <a:t> 최저가</a:t>
            </a:r>
            <a:r>
              <a:rPr lang="en-US" altLang="ko-KR" dirty="0"/>
              <a:t>,</a:t>
            </a:r>
            <a:r>
              <a:rPr lang="ko-KR" altLang="en-US" dirty="0"/>
              <a:t> 종가</a:t>
            </a:r>
            <a:r>
              <a:rPr lang="en-US" altLang="ko-KR" dirty="0"/>
              <a:t>,</a:t>
            </a:r>
            <a:r>
              <a:rPr lang="ko-KR" altLang="en-US" dirty="0"/>
              <a:t> 거래총액</a:t>
            </a:r>
            <a:r>
              <a:rPr lang="en-US" altLang="ko-KR" dirty="0"/>
              <a:t>,</a:t>
            </a:r>
            <a:r>
              <a:rPr lang="ko-KR" altLang="en-US" dirty="0"/>
              <a:t> 시가총액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/>
              <a:t>일간의 종가평균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RSI</a:t>
            </a:r>
            <a:r>
              <a:rPr lang="ko-KR" altLang="en-US" dirty="0"/>
              <a:t> 지수가 있으며</a:t>
            </a:r>
            <a:r>
              <a:rPr lang="en-US" altLang="ko-KR" dirty="0"/>
              <a:t>,</a:t>
            </a:r>
            <a:r>
              <a:rPr lang="ko-KR" altLang="en-US" dirty="0"/>
              <a:t> 데이터 인덱싱을 위하여 인덱스 속성을 추가하였음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분석에는 날짜</a:t>
            </a:r>
            <a:r>
              <a:rPr lang="en-US" altLang="ko-KR" dirty="0"/>
              <a:t>,</a:t>
            </a:r>
            <a:r>
              <a:rPr lang="ko-KR" altLang="en-US" dirty="0"/>
              <a:t> 시가</a:t>
            </a:r>
            <a:r>
              <a:rPr lang="en-US" altLang="ko-KR" dirty="0"/>
              <a:t>,</a:t>
            </a:r>
            <a:r>
              <a:rPr lang="ko-KR" altLang="en-US" dirty="0"/>
              <a:t> 종가</a:t>
            </a:r>
            <a:r>
              <a:rPr lang="en-US" altLang="ko-KR" dirty="0"/>
              <a:t>,</a:t>
            </a:r>
            <a:r>
              <a:rPr lang="ko-KR" altLang="en-US" dirty="0"/>
              <a:t> 거래총액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RSI</a:t>
            </a:r>
            <a:r>
              <a:rPr lang="ko-KR" altLang="en-US" dirty="0"/>
              <a:t>지수 속성을 사용함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0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177F84-FCBF-E2C4-2D07-3205C28B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>
            <a:normAutofit/>
          </a:bodyPr>
          <a:lstStyle/>
          <a:p>
            <a:r>
              <a:rPr kumimoji="1" lang="ko-Kore-KR" altLang="en-US"/>
              <a:t>데이터를</a:t>
            </a:r>
            <a:r>
              <a:rPr kumimoji="1" lang="ko-KR" altLang="en-US" dirty="0"/>
              <a:t> 정제하고 분석한 방법</a:t>
            </a:r>
            <a:endParaRPr kumimoji="1" lang="ko-Kore-KR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D7EA35-954F-95F3-6997-FE0466546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91995"/>
            <a:ext cx="3480355" cy="3174788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필요에 따라 데이터의 인덱스 별 슬라이싱을 진행함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ggplot </a:t>
            </a:r>
            <a:r>
              <a:rPr lang="ko-KR" altLang="en-US" dirty="0"/>
              <a:t>라이브러리의 </a:t>
            </a:r>
            <a:r>
              <a:rPr lang="en-US" altLang="ko-KR" dirty="0"/>
              <a:t>scale_x_continuous</a:t>
            </a:r>
            <a:r>
              <a:rPr lang="ko-KR" altLang="en-US" dirty="0"/>
              <a:t>를 이용하여 </a:t>
            </a:r>
            <a:r>
              <a:rPr lang="en-US" altLang="ko-KR" dirty="0"/>
              <a:t>x</a:t>
            </a:r>
            <a:r>
              <a:rPr lang="ko-KR" altLang="en-US" dirty="0"/>
              <a:t>축의 라벨들을 보기 좋게 수정하였음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3707F23-7B2E-D6DE-2179-7E75C4A57CC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54" y="1904994"/>
            <a:ext cx="6056743" cy="4142435"/>
          </a:xfrm>
          <a:prstGeom prst="rect">
            <a:avLst/>
          </a:prstGeom>
        </p:spPr>
      </p:pic>
      <p:sp>
        <p:nvSpPr>
          <p:cNvPr id="18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98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177F84-FCBF-E2C4-2D07-3205C28B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>
            <a:normAutofit/>
          </a:bodyPr>
          <a:lstStyle/>
          <a:p>
            <a:r>
              <a:rPr kumimoji="1" lang="ko-Kore-KR" altLang="en-US"/>
              <a:t>데이터를</a:t>
            </a:r>
            <a:r>
              <a:rPr kumimoji="1" lang="ko-KR" altLang="en-US" dirty="0"/>
              <a:t> 정제하고 분석한 방법</a:t>
            </a:r>
            <a:endParaRPr kumimoji="1" lang="ko-Kore-KR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D7EA35-954F-95F3-6997-FE0466546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634403"/>
            <a:ext cx="3480355" cy="2689958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데이터 예측을 위하여 </a:t>
            </a:r>
            <a:r>
              <a:rPr lang="en-US" altLang="ko-KR" dirty="0"/>
              <a:t>lm</a:t>
            </a:r>
            <a:r>
              <a:rPr lang="ko-KR" altLang="en-US" dirty="0"/>
              <a:t>과 </a:t>
            </a:r>
            <a:r>
              <a:rPr lang="en-US" altLang="ko-KR" dirty="0"/>
              <a:t>predict</a:t>
            </a:r>
            <a:r>
              <a:rPr lang="ko-KR" altLang="en-US" dirty="0"/>
              <a:t>함수를 이용</a:t>
            </a:r>
            <a:r>
              <a:rPr lang="en-US" altLang="ko-KR" dirty="0"/>
              <a:t>,</a:t>
            </a:r>
            <a:r>
              <a:rPr lang="ko-KR" altLang="en-US" dirty="0"/>
              <a:t> 선형 모델을 통해 예측을 실시함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lm</a:t>
            </a:r>
            <a:r>
              <a:rPr lang="ko-KR" altLang="en-US" dirty="0"/>
              <a:t>함수의 </a:t>
            </a:r>
            <a:r>
              <a:rPr lang="en-US" altLang="ko-KR" dirty="0"/>
              <a:t>poly</a:t>
            </a:r>
            <a:r>
              <a:rPr lang="ko-KR" altLang="en-US" dirty="0"/>
              <a:t>를 통해 고차 방정식을 이용한 예측도 시도하였음</a:t>
            </a:r>
            <a:r>
              <a:rPr lang="en-US" altLang="ko-KR" dirty="0"/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CF6A81E-432F-F34C-6BC6-1F0141B0C16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2307"/>
          <a:stretch/>
        </p:blipFill>
        <p:spPr>
          <a:xfrm>
            <a:off x="4686299" y="1904993"/>
            <a:ext cx="6062396" cy="4142421"/>
          </a:xfrm>
          <a:prstGeom prst="rect">
            <a:avLst/>
          </a:prstGeom>
        </p:spPr>
      </p:pic>
      <p:sp>
        <p:nvSpPr>
          <p:cNvPr id="15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09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666045-A5A9-F70D-095F-2A056FCB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63960"/>
            <a:ext cx="6071155" cy="504854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800" dirty="0"/>
              <a:t>2021</a:t>
            </a:r>
            <a:r>
              <a:rPr kumimoji="1" lang="ko-KR" altLang="en-US" sz="4800" dirty="0"/>
              <a:t>년 한 해 동안의</a:t>
            </a:r>
            <a:br>
              <a:rPr kumimoji="1" lang="en-US" altLang="ko-KR" sz="4800" dirty="0"/>
            </a:br>
            <a:r>
              <a:rPr kumimoji="1" lang="ko-KR" altLang="en-US" sz="4800" dirty="0"/>
              <a:t>비트코인의 각종 지표 추이 분석  </a:t>
            </a:r>
            <a:endParaRPr kumimoji="1" lang="en-US" altLang="en-US" sz="4800" dirty="0"/>
          </a:p>
        </p:txBody>
      </p:sp>
      <p:cxnSp>
        <p:nvCxnSpPr>
          <p:cNvPr id="19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DFB87-3E6A-4B64-8C3C-6739197E8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277100" y="334928"/>
            <a:ext cx="0" cy="57125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33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8FD963-0B25-8E68-75C9-A654CF4D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>
            <a:no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021</a:t>
            </a:r>
            <a:r>
              <a:rPr kumimoji="1" lang="ko-KR" altLang="en-US" sz="3000" dirty="0"/>
              <a:t>년 한 해 동안의 비트코인의 각종 지표 추이 분석 </a:t>
            </a:r>
            <a:endParaRPr kumimoji="1" lang="ko-Kore-KR" altLang="en-US" sz="3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F3CA42-8491-06B3-F6E8-03BC9FFAC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91995"/>
            <a:ext cx="3480355" cy="3174788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가상 화폐 특성상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24</a:t>
            </a:r>
            <a:r>
              <a:rPr lang="ko-KR" altLang="en-US" dirty="0"/>
              <a:t>시간 거래가 가능하므로 시가와 종가는 하루가 시작하고 끝나는 시간을 기준으로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따라 이전날의 종가와 다음날의 시가는 큰 차이 없이 거의 일치함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E75C6D-7240-4AFE-9F33-72FB1D1C560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38" y="1904999"/>
            <a:ext cx="6050433" cy="4142429"/>
          </a:xfrm>
          <a:prstGeom prst="rect">
            <a:avLst/>
          </a:prstGeom>
        </p:spPr>
      </p:pic>
      <p:sp>
        <p:nvSpPr>
          <p:cNvPr id="14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435860"/>
      </p:ext>
    </p:extLst>
  </p:cSld>
  <p:clrMapOvr>
    <a:masterClrMapping/>
  </p:clrMapOvr>
</p:sld>
</file>

<file path=ppt/theme/theme1.xml><?xml version="1.0" encoding="utf-8"?>
<a:theme xmlns:a="http://schemas.openxmlformats.org/drawingml/2006/main" name="Mimeo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8E5E2"/>
      </a:lt2>
      <a:accent1>
        <a:srgbClr val="67A7E0"/>
      </a:accent1>
      <a:accent2>
        <a:srgbClr val="5B6ADD"/>
      </a:accent2>
      <a:accent3>
        <a:srgbClr val="9979E3"/>
      </a:accent3>
      <a:accent4>
        <a:srgbClr val="B95BDD"/>
      </a:accent4>
      <a:accent5>
        <a:srgbClr val="E379D5"/>
      </a:accent5>
      <a:accent6>
        <a:srgbClr val="DD5B95"/>
      </a:accent6>
      <a:hlink>
        <a:srgbClr val="9F7C5D"/>
      </a:hlink>
      <a:folHlink>
        <a:srgbClr val="7F7F7F"/>
      </a:folHlink>
    </a:clrScheme>
    <a:fontScheme name="Custom 3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meoVTI" id="{63E3BFD8-7F9C-46D1-A4F3-04054403C108}" vid="{C505C190-EE38-45FD-8294-6454536D04B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1216</Words>
  <Application>Microsoft Macintosh PowerPoint</Application>
  <PresentationFormat>와이드스크린</PresentationFormat>
  <Paragraphs>108</Paragraphs>
  <Slides>32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Microsoft GothicNeo</vt:lpstr>
      <vt:lpstr>Arial</vt:lpstr>
      <vt:lpstr>Calibri</vt:lpstr>
      <vt:lpstr>MimeoVTI</vt:lpstr>
      <vt:lpstr>2021년 비트코인 지표 변화 분석 및 모델링을 통한 2022년의 지표 예측</vt:lpstr>
      <vt:lpstr>목차</vt:lpstr>
      <vt:lpstr>데이터를 정제하고 분석한 방법 </vt:lpstr>
      <vt:lpstr>데이터를 정제하고 분석한 방법</vt:lpstr>
      <vt:lpstr>데이터를 정제하고 분석한 방법</vt:lpstr>
      <vt:lpstr>데이터를 정제하고 분석한 방법</vt:lpstr>
      <vt:lpstr>데이터를 정제하고 분석한 방법</vt:lpstr>
      <vt:lpstr>2021년 한 해 동안의 비트코인의 각종 지표 추이 분석  </vt:lpstr>
      <vt:lpstr>2021년 한 해 동안의 비트코인의 각종 지표 추이 분석 </vt:lpstr>
      <vt:lpstr>2021년 한 해 동안의 비트코인의 각종 지표 추이 분석 </vt:lpstr>
      <vt:lpstr>2021년 한 해 동안의 비트코인의 각종 지표 추이 분석 </vt:lpstr>
      <vt:lpstr>2021년 한 해 동안의 비트코인의 각종 지표 추이 분석 </vt:lpstr>
      <vt:lpstr>2021년 한 해 동안의 비트코인의 각종 지표 추이 분석 </vt:lpstr>
      <vt:lpstr>비트코인의 가격 상승 및 하락 원인 분석 (관련 이슈를 중심으로)</vt:lpstr>
      <vt:lpstr>1. 1월 중순부터 말까지 이어진 하락세</vt:lpstr>
      <vt:lpstr>1. 1월 중순부터 말까지 이어진 하락세</vt:lpstr>
      <vt:lpstr>2. 2월 초 ~ 4월 중순까지의 꾸준한 상승세와, 일론 머스크</vt:lpstr>
      <vt:lpstr>2. 2월 초 ~ 4월 중순까지의 꾸준한 상승세와, 일론 머스크</vt:lpstr>
      <vt:lpstr>2. 2월 초 ~ 4월 중순까지의 꾸준한 상승세와, 일론 머스크</vt:lpstr>
      <vt:lpstr>2. 2월 초 ~ 4월 중순까지의 꾸준한 상승세와, 일론 머스크</vt:lpstr>
      <vt:lpstr>3. 4월 중순부터 시작되어 7월 중순까지 지속된 대 하락세</vt:lpstr>
      <vt:lpstr>3. 4월 중순부터 시작되어 7월 중순까지 지속된 대 하락세</vt:lpstr>
      <vt:lpstr>4. 7월 중순부터 11월 초까지 다시 시작된 상승세</vt:lpstr>
      <vt:lpstr>4. 7월 중순부터 11월 초까지 다시 시작된 상승세</vt:lpstr>
      <vt:lpstr>4. 7월 중순부터 11월 초까지 다시 시작된 상승세</vt:lpstr>
      <vt:lpstr>5. 11월 초부터 연말까지 지속된 꾸준한 하락세</vt:lpstr>
      <vt:lpstr>2021년의 시가 추이를 통한 2022년도 시가 예측</vt:lpstr>
      <vt:lpstr>2021년의 시가 추이를 통한 2022년도 시가 예측</vt:lpstr>
      <vt:lpstr>2021년의 시가 추이를 통한 2022년도 시가 예측</vt:lpstr>
      <vt:lpstr>2021년의 시가 추이를 통한 2022년도 시가 예측</vt:lpstr>
      <vt:lpstr>결론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2021년 비트코인 지표 변화 분석 및 모델링을 통한 2022년의 지표 예측</dc:title>
  <dc:creator>오 현진</dc:creator>
  <cp:lastModifiedBy>오 현진</cp:lastModifiedBy>
  <cp:revision>64</cp:revision>
  <dcterms:created xsi:type="dcterms:W3CDTF">2022-05-30T13:27:40Z</dcterms:created>
  <dcterms:modified xsi:type="dcterms:W3CDTF">2022-06-08T06:29:35Z</dcterms:modified>
</cp:coreProperties>
</file>